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7" r:id="rId2"/>
    <p:sldId id="256" r:id="rId3"/>
  </p:sldIdLst>
  <p:sldSz cx="9144000" cy="6858000" type="letter"/>
  <p:notesSz cx="6858000" cy="9313863"/>
  <p:defaultTextStyle>
    <a:defPPr>
      <a:defRPr lang="en-US"/>
    </a:defPPr>
    <a:lvl1pPr marL="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88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6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FC7E4-6C96-4FA4-8C33-BE097885EC49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3500" y="1163638"/>
            <a:ext cx="4191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1513"/>
            <a:ext cx="5486400" cy="3668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04EC7-B06A-4107-950D-854E3F793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2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33500" y="1163638"/>
            <a:ext cx="4191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04EC7-B06A-4107-950D-854E3F7937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01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21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4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3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6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6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66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3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5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09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149BE-269A-4007-BB92-96E0CF23D9F0}" type="datetimeFigureOut">
              <a:rPr lang="en-US" smtClean="0"/>
              <a:t>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D1B99-D021-4DED-A57B-28734555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991" y="215756"/>
            <a:ext cx="8674764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8610" indent="-308610">
              <a:buClr>
                <a:srgbClr val="002060"/>
              </a:buClr>
              <a:buFont typeface="+mj-lt"/>
              <a:buAutoNum type="romanUcPeriod" startAt="4"/>
            </a:pPr>
            <a:r>
              <a:rPr lang="en-US" sz="126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Parable of the New Garment &amp; the New Bottles – The Gospel Message! (21-22, MT 9:16-17, Luke 5:36-39) </a:t>
            </a:r>
            <a:endParaRPr lang="en-US" sz="126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05740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68656" lvl="1" indent="-257176">
              <a:buFont typeface="+mj-lt"/>
              <a:buAutoNum type="alphaUcPeriod"/>
            </a:pPr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 garments vs. New garments – </a:t>
            </a:r>
            <a:r>
              <a:rPr lang="en-US" sz="126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Works</a:t>
            </a:r>
            <a:endParaRPr lang="en-US" sz="126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lvl="2" indent="-205740">
              <a:buFont typeface="Symbol" panose="05050102010706020507" pitchFamily="18" charset="2"/>
              <a:buChar char=""/>
            </a:pPr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sewers or seamstresses in the crowd?</a:t>
            </a:r>
          </a:p>
          <a:p>
            <a:pPr marL="617220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72942" lvl="1" indent="-261462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	Old bottles vs. New bottles (skins of animals, leathery, mildewed and grew brittle, would burst with the fermentation of new wine and thus in need of new wine skins)  - </a:t>
            </a:r>
            <a:r>
              <a:rPr lang="en-US" sz="126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Vessels</a:t>
            </a:r>
            <a:endParaRPr lang="en-US" sz="126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11480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72942" lvl="1" indent="-261462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	Lesson – </a:t>
            </a:r>
          </a:p>
          <a:p>
            <a:pPr marL="1028700" lvl="2" indent="-205740">
              <a:buFont typeface="Symbol" panose="05050102010706020507" pitchFamily="18" charset="2"/>
              <a:buChar char=""/>
            </a:pPr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Grace and legalism are incompatible; rebuke to the self-R Scribes &amp; Pharisees (educators of the law)</a:t>
            </a:r>
          </a:p>
          <a:p>
            <a:pPr marL="1028700" lvl="2" indent="-205740">
              <a:buFont typeface="Symbol" panose="05050102010706020507" pitchFamily="18" charset="2"/>
              <a:buChar char=""/>
            </a:pPr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was no use for John’s disciples and the Pharisees to put the Lord’s followers under the bondage of sorrowful fasting, as it had been practiced.</a:t>
            </a:r>
          </a:p>
          <a:p>
            <a:pPr marL="617220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672942" lvl="1" indent="-261462"/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	What is NOT represented in the parable?</a:t>
            </a:r>
          </a:p>
          <a:p>
            <a:pPr marL="1028700" lvl="2" indent="-205740">
              <a:buFont typeface="Symbol" panose="05050102010706020507" pitchFamily="18" charset="2"/>
              <a:buChar char=""/>
            </a:pPr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Christianity is not a patch-up / patchwork for Judaism but a whole new revelation of God</a:t>
            </a:r>
          </a:p>
          <a:p>
            <a:pPr marL="1028700" lvl="2" indent="-205740">
              <a:buFont typeface="Symbol" panose="05050102010706020507" pitchFamily="18" charset="2"/>
              <a:buChar char=""/>
            </a:pPr>
            <a:r>
              <a:rPr lang="en-US" sz="126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Replacement Theology heresy/error where the Church takes the place of Israel in His Eternal Plan</a:t>
            </a:r>
            <a:endParaRPr lang="en-US" sz="126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73012" y="6540251"/>
            <a:ext cx="31817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Mike Roche – 1/3/2016 “The Conversion and Call of Levi”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1321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553777"/>
              </p:ext>
            </p:extLst>
          </p:nvPr>
        </p:nvGraphicFramePr>
        <p:xfrm>
          <a:off x="146305" y="137160"/>
          <a:ext cx="8885728" cy="6479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995"/>
                <a:gridCol w="2138427"/>
                <a:gridCol w="2146040"/>
                <a:gridCol w="2519266"/>
              </a:tblGrid>
              <a:tr h="2949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Old </a:t>
                      </a:r>
                      <a:r>
                        <a:rPr lang="en-US" sz="1000" dirty="0" smtClean="0">
                          <a:effectLst/>
                        </a:rPr>
                        <a:t>Garment (cloth)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</a:t>
                      </a: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Garment (cloth)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Old Wine </a:t>
                      </a: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Skins (bottles)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Wine </a:t>
                      </a: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Skins (bottles)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548" marR="48548" marT="0" marB="0"/>
                </a:tc>
              </a:tr>
              <a:tr h="8970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New patch of cloth that has not been shrunk would tear the old worn &amp; weak cloth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Need to transfer our old stained garments for new clean garments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The old leather wine skins lost their power to stretch.  The pressure buildup of new wine would cause it to burst (limited warranty)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New wine needs new wine </a:t>
                      </a:r>
                      <a:r>
                        <a:rPr lang="en-US" sz="1000" dirty="0" smtClean="0">
                          <a:effectLst/>
                        </a:rPr>
                        <a:t>skins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But </a:t>
                      </a:r>
                      <a:r>
                        <a:rPr lang="en-US" sz="1000" dirty="0">
                          <a:effectLst/>
                        </a:rPr>
                        <a:t>new wine must be put into new wine bottles; and both are </a:t>
                      </a:r>
                      <a:r>
                        <a:rPr lang="en-US" sz="1000" dirty="0" smtClean="0">
                          <a:effectLst/>
                        </a:rPr>
                        <a:t>preserved (Luke 5:38)  </a:t>
                      </a:r>
                      <a:r>
                        <a:rPr lang="en-US" sz="1000" dirty="0">
                          <a:effectLst/>
                        </a:rPr>
                        <a:t>(</a:t>
                      </a:r>
                      <a:r>
                        <a:rPr lang="en-US" sz="1000" dirty="0" smtClean="0">
                          <a:effectLst/>
                        </a:rPr>
                        <a:t>eternal</a:t>
                      </a:r>
                      <a:r>
                        <a:rPr lang="en-US" sz="1000" baseline="0" dirty="0" smtClean="0">
                          <a:effectLst/>
                        </a:rPr>
                        <a:t> life guarantee</a:t>
                      </a:r>
                      <a:r>
                        <a:rPr lang="en-US" sz="1000" dirty="0" smtClean="0">
                          <a:effectLst/>
                        </a:rPr>
                        <a:t>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</a:tr>
              <a:tr h="12926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effectLst/>
                        </a:rPr>
                        <a:t>Legal system</a:t>
                      </a:r>
                      <a:r>
                        <a:rPr lang="en-US" sz="1000" dirty="0">
                          <a:effectLst/>
                        </a:rPr>
                        <a:t> – old meritorious system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God demands righteousness from man and the law demands the blessings be earned </a:t>
                      </a: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(</a:t>
                      </a:r>
                      <a:r>
                        <a:rPr lang="en-US" sz="1000" dirty="0">
                          <a:effectLst/>
                        </a:rPr>
                        <a:t>Ex 19:5, Deut. 28:1-6, John 1:17 note)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effectLst/>
                        </a:rPr>
                        <a:t>Grace Age</a:t>
                      </a:r>
                      <a:r>
                        <a:rPr lang="en-US" sz="1000" dirty="0">
                          <a:effectLst/>
                        </a:rPr>
                        <a:t> – based on Divine Perfection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God </a:t>
                      </a:r>
                      <a:r>
                        <a:rPr lang="en-US" sz="1000" dirty="0" smtClean="0">
                          <a:effectLst/>
                        </a:rPr>
                        <a:t>bestows </a:t>
                      </a:r>
                      <a:r>
                        <a:rPr lang="en-US" sz="1000" dirty="0">
                          <a:effectLst/>
                        </a:rPr>
                        <a:t>righteousness by </a:t>
                      </a:r>
                      <a:r>
                        <a:rPr lang="en-US" sz="1000" dirty="0" smtClean="0">
                          <a:effectLst/>
                        </a:rPr>
                        <a:t>faith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(</a:t>
                      </a:r>
                      <a:r>
                        <a:rPr lang="en-US" sz="1000" dirty="0">
                          <a:effectLst/>
                        </a:rPr>
                        <a:t>Rom. 1:16-17; 2 Cor. 5:21)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sng" dirty="0" smtClean="0">
                          <a:effectLst/>
                        </a:rPr>
                        <a:t>Mosaic Law – Old Covenant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Old </a:t>
                      </a:r>
                      <a:r>
                        <a:rPr lang="en-US" sz="1000" dirty="0">
                          <a:effectLst/>
                        </a:rPr>
                        <a:t>types/forms and sacrifices could never take away sin (Hebrews 10:4)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Need </a:t>
                      </a:r>
                      <a:r>
                        <a:rPr lang="en-US" sz="1000" dirty="0" smtClean="0">
                          <a:effectLst/>
                        </a:rPr>
                        <a:t>Substitute </a:t>
                      </a:r>
                      <a:r>
                        <a:rPr lang="en-US" sz="1000" dirty="0">
                          <a:effectLst/>
                        </a:rPr>
                        <a:t>– Equal </a:t>
                      </a:r>
                      <a:r>
                        <a:rPr lang="en-US" sz="1000" dirty="0" smtClean="0">
                          <a:effectLst/>
                        </a:rPr>
                        <a:t>to condemned person (</a:t>
                      </a:r>
                      <a:r>
                        <a:rPr lang="en-US" sz="1000" dirty="0">
                          <a:effectLst/>
                        </a:rPr>
                        <a:t>Hebrews 10:5, 2:17)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effectLst/>
                        </a:rPr>
                        <a:t>Christ the Mediator of a Better </a:t>
                      </a:r>
                      <a:r>
                        <a:rPr lang="en-US" sz="1000" u="sng" dirty="0" smtClean="0">
                          <a:effectLst/>
                        </a:rPr>
                        <a:t>Covenant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 For this is my blood of the new testament, which is shed for many for the remission of sins. (</a:t>
                      </a:r>
                      <a:r>
                        <a:rPr lang="en-US" sz="1000" dirty="0" smtClean="0">
                          <a:effectLst/>
                        </a:rPr>
                        <a:t>Matthew </a:t>
                      </a:r>
                      <a:r>
                        <a:rPr lang="en-US" sz="1000" dirty="0" smtClean="0">
                          <a:effectLst/>
                        </a:rPr>
                        <a:t>26:28, </a:t>
                      </a:r>
                      <a:r>
                        <a:rPr lang="en-US" sz="1000" dirty="0" smtClean="0">
                          <a:effectLst/>
                        </a:rPr>
                        <a:t>Hebrews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smtClean="0">
                          <a:effectLst/>
                        </a:rPr>
                        <a:t>12:24</a:t>
                      </a:r>
                      <a:r>
                        <a:rPr lang="en-US" sz="1000" dirty="0" smtClean="0">
                          <a:effectLst/>
                        </a:rPr>
                        <a:t>)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God Himself is our Substitute (2 Cor. 5:21)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</a:tr>
              <a:tr h="6185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Man’s Works are NO </a:t>
                      </a:r>
                      <a:r>
                        <a:rPr lang="en-US" sz="1000" dirty="0" smtClean="0">
                          <a:effectLst/>
                        </a:rPr>
                        <a:t>good</a:t>
                      </a:r>
                      <a:endParaRPr lang="en-US" sz="1000" dirty="0">
                        <a:effectLst/>
                      </a:endParaRPr>
                    </a:p>
                  </a:txBody>
                  <a:tcPr marL="48548" marR="4854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God’s Works are PERFECT (Deut. 32:4)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Man Himself is NOT good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(Rom. 3:10 &amp; 12)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Man Must be a New Creation in Christ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(2 Cor. 5:17) </a:t>
                      </a:r>
                      <a:r>
                        <a:rPr lang="en-US" sz="900" dirty="0">
                          <a:effectLst/>
                        </a:rPr>
                        <a:t>with a</a:t>
                      </a:r>
                      <a:r>
                        <a:rPr lang="en-US" sz="1000" dirty="0">
                          <a:effectLst/>
                        </a:rPr>
                        <a:t> New Heart (</a:t>
                      </a:r>
                      <a:r>
                        <a:rPr lang="en-US" sz="1000" dirty="0" smtClean="0">
                          <a:effectLst/>
                        </a:rPr>
                        <a:t>Ezek. </a:t>
                      </a:r>
                      <a:r>
                        <a:rPr lang="en-US" sz="1000" dirty="0">
                          <a:effectLst/>
                        </a:rPr>
                        <a:t>36:26-27)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 anchor="ctr"/>
                </a:tc>
              </a:tr>
              <a:tr h="1131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But we are all as an unclean thing, and all our </a:t>
                      </a:r>
                      <a:r>
                        <a:rPr lang="en-US" sz="1000" dirty="0" err="1">
                          <a:effectLst/>
                        </a:rPr>
                        <a:t>righteousnesses</a:t>
                      </a:r>
                      <a:r>
                        <a:rPr lang="en-US" sz="1000" dirty="0">
                          <a:effectLst/>
                        </a:rPr>
                        <a:t> are as filthy rags; and we all do fade as a leaf; and our iniquities, like the wind, have taken us away</a:t>
                      </a:r>
                      <a:r>
                        <a:rPr lang="en-US" sz="1000" dirty="0" smtClean="0">
                          <a:effectLst/>
                        </a:rPr>
                        <a:t>. (Isaiah</a:t>
                      </a:r>
                      <a:r>
                        <a:rPr lang="en-US" sz="1000" baseline="0" dirty="0" smtClean="0">
                          <a:effectLst/>
                        </a:rPr>
                        <a:t> 64:6)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For he hath clothed me with the garments of salvation, he hath covered me with the robe or </a:t>
                      </a:r>
                      <a:r>
                        <a:rPr lang="en-US" sz="1000" dirty="0" smtClean="0">
                          <a:effectLst/>
                        </a:rPr>
                        <a:t>righteousness.  </a:t>
                      </a:r>
                      <a:r>
                        <a:rPr lang="en-US" sz="1000" dirty="0">
                          <a:effectLst/>
                        </a:rPr>
                        <a:t>(Isaiah 61:10)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Convicts man of sin – for by the law is the knowledge of sin (Rom </a:t>
                      </a:r>
                      <a:r>
                        <a:rPr lang="en-US" sz="1000" dirty="0" smtClean="0">
                          <a:effectLst/>
                        </a:rPr>
                        <a:t>3:30b)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Law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000" baseline="0" dirty="0" smtClean="0">
                          <a:effectLst/>
                        </a:rPr>
                        <a:t>is</a:t>
                      </a:r>
                      <a:r>
                        <a:rPr lang="en-US" sz="1000" dirty="0" smtClean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our </a:t>
                      </a:r>
                      <a:r>
                        <a:rPr lang="en-US" sz="1000" dirty="0" smtClean="0">
                          <a:effectLst/>
                        </a:rPr>
                        <a:t>schoolmaster to lead us to </a:t>
                      </a:r>
                      <a:r>
                        <a:rPr lang="en-US" sz="1000" dirty="0" smtClean="0">
                          <a:effectLst/>
                        </a:rPr>
                        <a:t>Christ (Gal</a:t>
                      </a:r>
                      <a:r>
                        <a:rPr lang="en-US" sz="1000" baseline="0" dirty="0" smtClean="0">
                          <a:effectLst/>
                        </a:rPr>
                        <a:t> 3:24</a:t>
                      </a:r>
                      <a:r>
                        <a:rPr lang="en-US" sz="1000" dirty="0" smtClean="0">
                          <a:effectLst/>
                        </a:rPr>
                        <a:t>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new heart</a:t>
                      </a:r>
                      <a:r>
                        <a:rPr lang="en-US" sz="1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also will I give you, and a new spirit will I put within you: and I will take away the stony heart out of your flesh, and I will give you an heart of flesh.  And I will put my spirit within you, and cause you to walk in my statutes, and ye shall keep my judgments, and do them.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</a:tr>
              <a:tr h="9694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Old Nature shrinks away from the New (Luke 5:39) - Natural reluctance of man to abandon the old traditions for the new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Christians Perfect Standing based on the merits of God’s Own Son </a:t>
                      </a: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(</a:t>
                      </a:r>
                      <a:r>
                        <a:rPr lang="en-US" sz="1000" dirty="0">
                          <a:effectLst/>
                        </a:rPr>
                        <a:t>Titus 3:5, Eph. 2:8-9)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Obedience based on keeping the whole law blameless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New Heart must expand with the New Life of indwelling Holy </a:t>
                      </a:r>
                      <a:r>
                        <a:rPr lang="en-US" sz="1000" dirty="0" smtClean="0">
                          <a:effectLst/>
                        </a:rPr>
                        <a:t>Spirit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effectLst/>
                        </a:rPr>
                        <a:t>Expands with fermentation – speaks of believers transformation takes place over time </a:t>
                      </a:r>
                      <a:endParaRPr lang="en-US" sz="1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</a:tr>
              <a:tr h="6463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 new covenant, he hath made the first old. Now that which </a:t>
                      </a:r>
                      <a:r>
                        <a:rPr lang="en-US" sz="1000" dirty="0" err="1">
                          <a:effectLst/>
                        </a:rPr>
                        <a:t>decayeth</a:t>
                      </a:r>
                      <a:r>
                        <a:rPr lang="en-US" sz="1000" dirty="0">
                          <a:effectLst/>
                        </a:rPr>
                        <a:t> and </a:t>
                      </a:r>
                      <a:r>
                        <a:rPr lang="en-US" sz="1000" dirty="0" err="1">
                          <a:effectLst/>
                        </a:rPr>
                        <a:t>waxeth</a:t>
                      </a:r>
                      <a:r>
                        <a:rPr lang="en-US" sz="1000" dirty="0">
                          <a:effectLst/>
                        </a:rPr>
                        <a:t> old is ready to vanish away – (</a:t>
                      </a:r>
                      <a:r>
                        <a:rPr lang="en-US" sz="1000" dirty="0" smtClean="0">
                          <a:effectLst/>
                        </a:rPr>
                        <a:t>Hebrews </a:t>
                      </a:r>
                      <a:r>
                        <a:rPr lang="en-US" sz="1000" dirty="0">
                          <a:effectLst/>
                        </a:rPr>
                        <a:t>8:13)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Acceptance in the Beloved – made something new (Eph. 1:6-7)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Then said he, Lo, I come to do thy will, O God.  He taketh away the first, that he may establish the second. </a:t>
                      </a:r>
                      <a:endParaRPr lang="en-US" sz="10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(</a:t>
                      </a:r>
                      <a:r>
                        <a:rPr lang="en-US" sz="1000" dirty="0" smtClean="0">
                          <a:effectLst/>
                        </a:rPr>
                        <a:t>Hebrews 10:9)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New Heart is NOT constrained by the rigidity of the law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</a:tr>
              <a:tr h="629098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New Life of Exuberance and joy – overflows to others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48" marR="4854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88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1361</TotalTime>
  <Words>600</Words>
  <Application>Microsoft Office PowerPoint</Application>
  <PresentationFormat>Letter Paper (8.5x11 in)</PresentationFormat>
  <Paragraphs>72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Roche</dc:creator>
  <cp:lastModifiedBy>Michael Roche</cp:lastModifiedBy>
  <cp:revision>26</cp:revision>
  <cp:lastPrinted>2016-01-03T00:56:47Z</cp:lastPrinted>
  <dcterms:created xsi:type="dcterms:W3CDTF">2016-01-02T02:22:33Z</dcterms:created>
  <dcterms:modified xsi:type="dcterms:W3CDTF">2016-01-03T01:05:19Z</dcterms:modified>
</cp:coreProperties>
</file>