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69" r:id="rId2"/>
    <p:sldId id="256" r:id="rId3"/>
    <p:sldId id="273" r:id="rId4"/>
    <p:sldId id="260" r:id="rId5"/>
    <p:sldId id="272" r:id="rId6"/>
    <p:sldId id="270" r:id="rId7"/>
    <p:sldId id="275" r:id="rId8"/>
    <p:sldId id="276" r:id="rId9"/>
    <p:sldId id="277" r:id="rId10"/>
    <p:sldId id="271" r:id="rId11"/>
    <p:sldId id="274" r:id="rId12"/>
    <p:sldId id="279" r:id="rId13"/>
    <p:sldId id="278" r:id="rId14"/>
    <p:sldId id="280" r:id="rId15"/>
    <p:sldId id="285" r:id="rId16"/>
    <p:sldId id="284" r:id="rId17"/>
    <p:sldId id="281" r:id="rId18"/>
    <p:sldId id="282" r:id="rId19"/>
    <p:sldId id="283" r:id="rId20"/>
    <p:sldId id="286" r:id="rId21"/>
  </p:sldIdLst>
  <p:sldSz cx="6858000" cy="9144000" type="screen4x3"/>
  <p:notesSz cx="9077325"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autoAdjust="0"/>
    <p:restoredTop sz="98208" autoAdjust="0"/>
  </p:normalViewPr>
  <p:slideViewPr>
    <p:cSldViewPr>
      <p:cViewPr>
        <p:scale>
          <a:sx n="50" d="100"/>
          <a:sy n="50" d="100"/>
        </p:scale>
        <p:origin x="-2220" y="-120"/>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33508"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41717" y="0"/>
            <a:ext cx="3933508" cy="342900"/>
          </a:xfrm>
          <a:prstGeom prst="rect">
            <a:avLst/>
          </a:prstGeom>
        </p:spPr>
        <p:txBody>
          <a:bodyPr vert="horz" lIns="91440" tIns="45720" rIns="91440" bIns="45720" rtlCol="0"/>
          <a:lstStyle>
            <a:lvl1pPr algn="r">
              <a:defRPr sz="1200"/>
            </a:lvl1pPr>
          </a:lstStyle>
          <a:p>
            <a:fld id="{06AE6212-CDBA-4853-89F6-6CFA13D8139F}" type="datetimeFigureOut">
              <a:rPr lang="en-US" smtClean="0"/>
              <a:pPr/>
              <a:t>10/7/2013</a:t>
            </a:fld>
            <a:endParaRPr lang="en-US"/>
          </a:p>
        </p:txBody>
      </p:sp>
      <p:sp>
        <p:nvSpPr>
          <p:cNvPr id="4" name="Footer Placeholder 3"/>
          <p:cNvSpPr>
            <a:spLocks noGrp="1"/>
          </p:cNvSpPr>
          <p:nvPr>
            <p:ph type="ftr" sz="quarter" idx="2"/>
          </p:nvPr>
        </p:nvSpPr>
        <p:spPr>
          <a:xfrm>
            <a:off x="0" y="6513910"/>
            <a:ext cx="3933508"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41717" y="6513910"/>
            <a:ext cx="3933508" cy="342900"/>
          </a:xfrm>
          <a:prstGeom prst="rect">
            <a:avLst/>
          </a:prstGeom>
        </p:spPr>
        <p:txBody>
          <a:bodyPr vert="horz" lIns="91440" tIns="45720" rIns="91440" bIns="45720" rtlCol="0" anchor="b"/>
          <a:lstStyle>
            <a:lvl1pPr algn="r">
              <a:defRPr sz="1200"/>
            </a:lvl1pPr>
          </a:lstStyle>
          <a:p>
            <a:fld id="{FB329AC9-2162-47D3-8156-08D51AE1C8F2}"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33508"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41717" y="0"/>
            <a:ext cx="3933508" cy="342900"/>
          </a:xfrm>
          <a:prstGeom prst="rect">
            <a:avLst/>
          </a:prstGeom>
        </p:spPr>
        <p:txBody>
          <a:bodyPr vert="horz" lIns="91440" tIns="45720" rIns="91440" bIns="45720" rtlCol="0"/>
          <a:lstStyle>
            <a:lvl1pPr algn="r">
              <a:defRPr sz="1200"/>
            </a:lvl1pPr>
          </a:lstStyle>
          <a:p>
            <a:fld id="{DE5C6822-68EC-4777-A4DC-3E1D0C9E2FC7}" type="datetimeFigureOut">
              <a:rPr lang="en-US" smtClean="0"/>
              <a:pPr/>
              <a:t>10/7/2013</a:t>
            </a:fld>
            <a:endParaRPr lang="en-US"/>
          </a:p>
        </p:txBody>
      </p:sp>
      <p:sp>
        <p:nvSpPr>
          <p:cNvPr id="4" name="Slide Image Placeholder 3"/>
          <p:cNvSpPr>
            <a:spLocks noGrp="1" noRot="1" noChangeAspect="1"/>
          </p:cNvSpPr>
          <p:nvPr>
            <p:ph type="sldImg" idx="2"/>
          </p:nvPr>
        </p:nvSpPr>
        <p:spPr>
          <a:xfrm>
            <a:off x="3573463" y="514350"/>
            <a:ext cx="19304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07733" y="3257550"/>
            <a:ext cx="726186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33508"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41717" y="6513910"/>
            <a:ext cx="3933508" cy="342900"/>
          </a:xfrm>
          <a:prstGeom prst="rect">
            <a:avLst/>
          </a:prstGeom>
        </p:spPr>
        <p:txBody>
          <a:bodyPr vert="horz" lIns="91440" tIns="45720" rIns="91440" bIns="45720" rtlCol="0" anchor="b"/>
          <a:lstStyle>
            <a:lvl1pPr algn="r">
              <a:defRPr sz="1200"/>
            </a:lvl1pPr>
          </a:lstStyle>
          <a:p>
            <a:fld id="{9F0E2B32-F13B-4B69-9F97-20316C98007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0E2B32-F13B-4B69-9F97-20316C980073}"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0E2B32-F13B-4B69-9F97-20316C980073}"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0E2B32-F13B-4B69-9F97-20316C980073}"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0E2B32-F13B-4B69-9F97-20316C980073}"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0E2B32-F13B-4B69-9F97-20316C980073}"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0E2B32-F13B-4B69-9F97-20316C980073}"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0E2B32-F13B-4B69-9F97-20316C980073}"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0E2B32-F13B-4B69-9F97-20316C980073}"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0E2B32-F13B-4B69-9F97-20316C980073}"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0E2B32-F13B-4B69-9F97-20316C980073}"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F0E2B32-F13B-4B69-9F97-20316C98007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F0E2B32-F13B-4B69-9F97-20316C98007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F0E2B32-F13B-4B69-9F97-20316C98007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F0E2B32-F13B-4B69-9F97-20316C98007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F0E2B32-F13B-4B69-9F97-20316C980073}"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F0E2B32-F13B-4B69-9F97-20316C98007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F0E2B32-F13B-4B69-9F97-20316C98007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F0E2B32-F13B-4B69-9F97-20316C98007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F0E2B32-F13B-4B69-9F97-20316C98007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F0E2B32-F13B-4B69-9F97-20316C980073}"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CCD6D7-6F54-48C1-BF94-811EB81D7E16}" type="datetimeFigureOut">
              <a:rPr lang="en-US" smtClean="0"/>
              <a:pPr/>
              <a:t>10/7/2013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48B91A-AC3D-4C85-BD32-E9B258F20FC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CD6D7-6F54-48C1-BF94-811EB81D7E16}" type="datetimeFigureOut">
              <a:rPr lang="en-US" smtClean="0"/>
              <a:pPr/>
              <a:t>10/7/2013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48B91A-AC3D-4C85-BD32-E9B258F20F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CCD6D7-6F54-48C1-BF94-811EB81D7E16}" type="datetimeFigureOut">
              <a:rPr lang="en-US" smtClean="0"/>
              <a:pPr/>
              <a:t>10/7/2013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48B91A-AC3D-4C85-BD32-E9B258F20FC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CCD6D7-6F54-48C1-BF94-811EB81D7E16}" type="datetimeFigureOut">
              <a:rPr lang="en-US" smtClean="0"/>
              <a:pPr/>
              <a:t>10/7/2013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48B91A-AC3D-4C85-BD32-E9B258F20FC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CCD6D7-6F54-48C1-BF94-811EB81D7E16}" type="datetimeFigureOut">
              <a:rPr lang="en-US" smtClean="0"/>
              <a:pPr/>
              <a:t>10/7/2013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48B91A-AC3D-4C85-BD32-E9B258F20FC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CCD6D7-6F54-48C1-BF94-811EB81D7E16}" type="datetimeFigureOut">
              <a:rPr lang="en-US" smtClean="0"/>
              <a:pPr/>
              <a:t>10/7/2013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48B91A-AC3D-4C85-BD32-E9B258F20F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CCD6D7-6F54-48C1-BF94-811EB81D7E16}" type="datetimeFigureOut">
              <a:rPr lang="en-US" smtClean="0"/>
              <a:pPr/>
              <a:t>10/7/2013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48B91A-AC3D-4C85-BD32-E9B258F20F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CCD6D7-6F54-48C1-BF94-811EB81D7E16}" type="datetimeFigureOut">
              <a:rPr lang="en-US" smtClean="0"/>
              <a:pPr/>
              <a:t>10/7/2013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48B91A-AC3D-4C85-BD32-E9B258F20FC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CCD6D7-6F54-48C1-BF94-811EB81D7E16}" type="datetimeFigureOut">
              <a:rPr lang="en-US" smtClean="0"/>
              <a:pPr/>
              <a:t>10/7/2013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48B91A-AC3D-4C85-BD32-E9B258F20FC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CD6D7-6F54-48C1-BF94-811EB81D7E16}" type="datetimeFigureOut">
              <a:rPr lang="en-US" smtClean="0"/>
              <a:pPr/>
              <a:t>10/7/2013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48B91A-AC3D-4C85-BD32-E9B258F20F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CD6D7-6F54-48C1-BF94-811EB81D7E16}" type="datetimeFigureOut">
              <a:rPr lang="en-US" smtClean="0"/>
              <a:pPr/>
              <a:t>10/7/2013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48B91A-AC3D-4C85-BD32-E9B258F20F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E5CCD6D7-6F54-48C1-BF94-811EB81D7E16}" type="datetimeFigureOut">
              <a:rPr lang="en-US" smtClean="0"/>
              <a:pPr/>
              <a:t>10/7/2013</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DF48B91A-AC3D-4C85-BD32-E9B258F20FC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F0816.JPG"/>
          <p:cNvPicPr>
            <a:picLocks noChangeAspect="1"/>
          </p:cNvPicPr>
          <p:nvPr/>
        </p:nvPicPr>
        <p:blipFill>
          <a:blip r:embed="rId3" cstate="print"/>
          <a:stretch>
            <a:fillRect/>
          </a:stretch>
        </p:blipFill>
        <p:spPr>
          <a:xfrm>
            <a:off x="0" y="2057400"/>
            <a:ext cx="6858000" cy="5086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p:cNvSpPr txBox="1"/>
          <p:nvPr/>
        </p:nvSpPr>
        <p:spPr>
          <a:xfrm>
            <a:off x="228600" y="762000"/>
            <a:ext cx="6400800" cy="769441"/>
          </a:xfrm>
          <a:prstGeom prst="rect">
            <a:avLst/>
          </a:prstGeom>
          <a:noFill/>
        </p:spPr>
        <p:txBody>
          <a:bodyPr wrap="square" rtlCol="0">
            <a:spAutoFit/>
          </a:bodyPr>
          <a:lstStyle/>
          <a:p>
            <a:pPr algn="ctr"/>
            <a:r>
              <a:rPr lang="en-US" sz="4400" dirty="0" smtClean="0">
                <a:effectLst>
                  <a:outerShdw blurRad="38100" dist="38100" dir="2700000" algn="tl">
                    <a:srgbClr val="000000">
                      <a:alpha val="43137"/>
                    </a:srgbClr>
                  </a:outerShdw>
                </a:effectLst>
                <a:latin typeface="Calibri" pitchFamily="34" charset="0"/>
                <a:cs typeface="Calibri" pitchFamily="34" charset="0"/>
              </a:rPr>
              <a:t>Bristol Bible Chapel</a:t>
            </a:r>
            <a:endParaRPr lang="en-US" sz="4400" dirty="0">
              <a:effectLst>
                <a:outerShdw blurRad="38100" dist="38100" dir="2700000" algn="tl">
                  <a:srgbClr val="000000">
                    <a:alpha val="43137"/>
                  </a:srgbClr>
                </a:outerShdw>
              </a:effectLst>
              <a:latin typeface="Calibri" pitchFamily="34" charset="0"/>
              <a:cs typeface="Calibri" pitchFamily="34" charset="0"/>
            </a:endParaRPr>
          </a:p>
        </p:txBody>
      </p:sp>
      <p:sp>
        <p:nvSpPr>
          <p:cNvPr id="4" name="TextBox 3"/>
          <p:cNvSpPr txBox="1"/>
          <p:nvPr/>
        </p:nvSpPr>
        <p:spPr>
          <a:xfrm>
            <a:off x="228600" y="7543800"/>
            <a:ext cx="6400800" cy="461665"/>
          </a:xfrm>
          <a:prstGeom prst="rect">
            <a:avLst/>
          </a:prstGeom>
          <a:noFill/>
        </p:spPr>
        <p:txBody>
          <a:bodyPr wrap="square" rtlCol="0">
            <a:spAutoFit/>
          </a:bodyPr>
          <a:lstStyle/>
          <a:p>
            <a:pPr algn="ctr"/>
            <a:r>
              <a:rPr lang="en-US" sz="2400" dirty="0" smtClean="0">
                <a:effectLst>
                  <a:outerShdw blurRad="38100" dist="38100" dir="2700000" algn="tl">
                    <a:srgbClr val="000000">
                      <a:alpha val="43137"/>
                    </a:srgbClr>
                  </a:outerShdw>
                </a:effectLst>
                <a:latin typeface="Calibri" pitchFamily="34" charset="0"/>
                <a:cs typeface="Calibri" pitchFamily="34" charset="0"/>
              </a:rPr>
              <a:t>October 6, 2013</a:t>
            </a:r>
            <a:endParaRPr lang="en-US" sz="2400" dirty="0">
              <a:effectLst>
                <a:outerShdw blurRad="38100" dist="38100" dir="2700000" algn="tl">
                  <a:srgbClr val="000000">
                    <a:alpha val="43137"/>
                  </a:srgbClr>
                </a:outerShdw>
              </a:effectLst>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effectLst>
                  <a:outerShdw blurRad="38100" dist="38100" dir="2700000" algn="tl">
                    <a:srgbClr val="000000">
                      <a:alpha val="43137"/>
                    </a:srgbClr>
                  </a:outerShdw>
                </a:effectLst>
              </a:rPr>
              <a:t>Scripture</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‘Potpourri’</a:t>
            </a:r>
            <a:endParaRPr lang="en-US"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533400" y="5181600"/>
            <a:ext cx="5791200" cy="2057400"/>
          </a:xfrm>
        </p:spPr>
        <p:txBody>
          <a:bodyPr/>
          <a:lstStyle/>
          <a:p>
            <a:pPr marL="346075" indent="-346075">
              <a:buFont typeface="Arial" pitchFamily="34" charset="0"/>
              <a:buChar char="•"/>
            </a:pPr>
            <a:r>
              <a:rPr lang="en-US" dirty="0" smtClean="0">
                <a:solidFill>
                  <a:schemeClr val="bg2">
                    <a:lumMod val="25000"/>
                  </a:schemeClr>
                </a:solidFill>
                <a:effectLst>
                  <a:outerShdw blurRad="38100" dist="38100" dir="2700000" algn="tl">
                    <a:srgbClr val="000000">
                      <a:alpha val="43137"/>
                    </a:srgbClr>
                  </a:outerShdw>
                </a:effectLst>
              </a:rPr>
              <a:t>Acts 2:42, Fellowship &amp; Prayers</a:t>
            </a:r>
          </a:p>
          <a:p>
            <a:pPr marL="346075" indent="-346075">
              <a:buFont typeface="Arial" pitchFamily="34" charset="0"/>
              <a:buChar char="•"/>
            </a:pPr>
            <a:r>
              <a:rPr lang="en-US" dirty="0" smtClean="0">
                <a:solidFill>
                  <a:schemeClr val="bg2">
                    <a:lumMod val="25000"/>
                  </a:schemeClr>
                </a:solidFill>
                <a:effectLst>
                  <a:outerShdw blurRad="38100" dist="38100" dir="2700000" algn="tl">
                    <a:srgbClr val="000000">
                      <a:alpha val="43137"/>
                    </a:srgbClr>
                  </a:outerShdw>
                </a:effectLst>
              </a:rPr>
              <a:t>A Look at the Entire Bible</a:t>
            </a:r>
            <a:endParaRPr lang="en-US" dirty="0">
              <a:solidFill>
                <a:schemeClr val="bg2">
                  <a:lumMod val="25000"/>
                </a:schemeClr>
              </a:solidFill>
              <a:effectLst>
                <a:outerShdw blurRad="38100" dist="38100" dir="2700000" algn="tl">
                  <a:srgbClr val="000000">
                    <a:alpha val="43137"/>
                  </a:srgbClr>
                </a:outerShdw>
              </a:effectLst>
            </a:endParaRPr>
          </a:p>
          <a:p>
            <a:pPr marL="346075" indent="-346075">
              <a:buFont typeface="Arial" pitchFamily="34" charset="0"/>
              <a:buChar char="•"/>
            </a:pPr>
            <a:r>
              <a:rPr lang="en-US" dirty="0" smtClean="0">
                <a:solidFill>
                  <a:schemeClr val="bg2">
                    <a:lumMod val="25000"/>
                  </a:schemeClr>
                </a:solidFill>
                <a:effectLst>
                  <a:outerShdw blurRad="38100" dist="38100" dir="2700000" algn="tl">
                    <a:srgbClr val="000000">
                      <a:alpha val="43137"/>
                    </a:srgbClr>
                  </a:outerShdw>
                </a:effectLst>
              </a:rPr>
              <a:t>2 Corinthians 8-9, NT Giving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47800"/>
            <a:ext cx="5829300" cy="1219201"/>
          </a:xfrm>
        </p:spPr>
        <p:txBody>
          <a:bodyPr/>
          <a:lstStyle/>
          <a:p>
            <a:r>
              <a:rPr lang="en-US" dirty="0" smtClean="0">
                <a:effectLst>
                  <a:outerShdw blurRad="38100" dist="38100" dir="2700000" algn="tl">
                    <a:srgbClr val="000000">
                      <a:alpha val="43137"/>
                    </a:srgbClr>
                  </a:outerShdw>
                </a:effectLst>
              </a:rPr>
              <a:t>Acts 2:42</a:t>
            </a:r>
            <a:endParaRPr lang="en-US"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533400" y="3048000"/>
            <a:ext cx="5791200" cy="2209800"/>
          </a:xfrm>
          <a:solidFill>
            <a:schemeClr val="accent3">
              <a:lumMod val="60000"/>
              <a:lumOff val="40000"/>
            </a:schemeClr>
          </a:solidFill>
          <a:ln w="57150">
            <a:solidFill>
              <a:schemeClr val="bg1">
                <a:lumMod val="50000"/>
              </a:schemeClr>
            </a:solidFill>
          </a:ln>
          <a:effectLst>
            <a:outerShdw blurRad="50800" dist="38100" algn="l" rotWithShape="0">
              <a:prstClr val="black">
                <a:alpha val="40000"/>
              </a:prstClr>
            </a:outerShdw>
          </a:effectLst>
        </p:spPr>
        <p:txBody>
          <a:bodyPr/>
          <a:lstStyle/>
          <a:p>
            <a:pPr marL="346075" indent="-346075"/>
            <a:r>
              <a:rPr lang="en-US" dirty="0" smtClean="0">
                <a:solidFill>
                  <a:schemeClr val="tx1"/>
                </a:solidFill>
                <a:effectLst>
                  <a:outerShdw blurRad="38100" dist="38100" dir="2700000" algn="tl">
                    <a:srgbClr val="000000">
                      <a:alpha val="43137"/>
                    </a:srgbClr>
                  </a:outerShdw>
                </a:effectLst>
              </a:rPr>
              <a:t>And they continued steadfastly in the apostles' doctrine and </a:t>
            </a:r>
            <a:r>
              <a:rPr lang="en-US" u="sng" dirty="0" smtClean="0">
                <a:solidFill>
                  <a:schemeClr val="tx1"/>
                </a:solidFill>
                <a:effectLst>
                  <a:outerShdw blurRad="38100" dist="38100" dir="2700000" algn="tl">
                    <a:srgbClr val="000000">
                      <a:alpha val="43137"/>
                    </a:srgbClr>
                  </a:outerShdw>
                </a:effectLst>
              </a:rPr>
              <a:t>fellowship</a:t>
            </a:r>
            <a:r>
              <a:rPr lang="en-US" dirty="0" smtClean="0">
                <a:solidFill>
                  <a:schemeClr val="tx1"/>
                </a:solidFill>
                <a:effectLst>
                  <a:outerShdw blurRad="38100" dist="38100" dir="2700000" algn="tl">
                    <a:srgbClr val="000000">
                      <a:alpha val="43137"/>
                    </a:srgbClr>
                  </a:outerShdw>
                </a:effectLst>
              </a:rPr>
              <a:t>, and in breaking of bread, and in </a:t>
            </a:r>
            <a:r>
              <a:rPr lang="en-US" u="sng" dirty="0" smtClean="0">
                <a:solidFill>
                  <a:schemeClr val="tx1"/>
                </a:solidFill>
                <a:effectLst>
                  <a:outerShdw blurRad="38100" dist="38100" dir="2700000" algn="tl">
                    <a:srgbClr val="000000">
                      <a:alpha val="43137"/>
                    </a:srgbClr>
                  </a:outerShdw>
                </a:effectLst>
              </a:rPr>
              <a:t>prayers</a:t>
            </a:r>
            <a:r>
              <a:rPr lang="en-US" dirty="0" smtClean="0">
                <a:solidFill>
                  <a:schemeClr val="tx1"/>
                </a:solidFill>
                <a:effectLst>
                  <a:outerShdw blurRad="38100" dist="38100" dir="2700000" algn="tl">
                    <a:srgbClr val="000000">
                      <a:alpha val="43137"/>
                    </a:srgbClr>
                  </a:outerShdw>
                </a:effectLst>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Fellowship</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gn="ctr">
              <a:lnSpc>
                <a:spcPct val="120000"/>
              </a:lnSpc>
              <a:spcBef>
                <a:spcPts val="1200"/>
              </a:spcBef>
              <a:buNone/>
            </a:pPr>
            <a:r>
              <a:rPr lang="en-US" dirty="0" smtClean="0">
                <a:effectLst>
                  <a:outerShdw blurRad="38100" dist="38100" dir="2700000" algn="tl">
                    <a:srgbClr val="000000">
                      <a:alpha val="43137"/>
                    </a:srgbClr>
                  </a:outerShdw>
                </a:effectLst>
              </a:rPr>
              <a:t>Danbury, CT</a:t>
            </a:r>
          </a:p>
          <a:p>
            <a:pPr algn="ctr">
              <a:lnSpc>
                <a:spcPct val="120000"/>
              </a:lnSpc>
              <a:spcBef>
                <a:spcPts val="1200"/>
              </a:spcBef>
              <a:buNone/>
            </a:pPr>
            <a:endParaRPr lang="en-US" dirty="0" smtClean="0">
              <a:effectLst>
                <a:outerShdw blurRad="38100" dist="38100" dir="2700000" algn="tl">
                  <a:srgbClr val="000000">
                    <a:alpha val="43137"/>
                  </a:srgbClr>
                </a:outerShdw>
              </a:effectLst>
            </a:endParaRPr>
          </a:p>
          <a:p>
            <a:pPr algn="ctr">
              <a:lnSpc>
                <a:spcPct val="120000"/>
              </a:lnSpc>
              <a:spcBef>
                <a:spcPts val="1200"/>
              </a:spcBef>
              <a:buNone/>
            </a:pPr>
            <a:endParaRPr lang="en-US" dirty="0" smtClean="0">
              <a:effectLst>
                <a:outerShdw blurRad="38100" dist="38100" dir="2700000" algn="tl">
                  <a:srgbClr val="000000">
                    <a:alpha val="43137"/>
                  </a:srgbClr>
                </a:outerShdw>
              </a:effectLst>
            </a:endParaRPr>
          </a:p>
          <a:p>
            <a:pPr algn="ctr">
              <a:lnSpc>
                <a:spcPct val="120000"/>
              </a:lnSpc>
              <a:spcBef>
                <a:spcPts val="1200"/>
              </a:spcBef>
              <a:buNone/>
            </a:pPr>
            <a:endParaRPr lang="en-US" dirty="0" smtClean="0">
              <a:effectLst>
                <a:outerShdw blurRad="38100" dist="38100" dir="2700000" algn="tl">
                  <a:srgbClr val="000000">
                    <a:alpha val="43137"/>
                  </a:srgbClr>
                </a:outerShdw>
              </a:effectLst>
            </a:endParaRPr>
          </a:p>
          <a:p>
            <a:pPr algn="ctr">
              <a:lnSpc>
                <a:spcPct val="120000"/>
              </a:lnSpc>
              <a:spcBef>
                <a:spcPts val="1200"/>
              </a:spcBef>
              <a:buNone/>
            </a:pPr>
            <a:endParaRPr lang="en-US" dirty="0" smtClean="0">
              <a:effectLst>
                <a:outerShdw blurRad="38100" dist="38100" dir="2700000" algn="tl">
                  <a:srgbClr val="000000">
                    <a:alpha val="43137"/>
                  </a:srgbClr>
                </a:outerShdw>
              </a:effectLst>
            </a:endParaRPr>
          </a:p>
          <a:p>
            <a:pPr algn="ctr">
              <a:lnSpc>
                <a:spcPct val="120000"/>
              </a:lnSpc>
              <a:spcBef>
                <a:spcPts val="1200"/>
              </a:spcBef>
              <a:buNone/>
            </a:pPr>
            <a:endParaRPr lang="en-US" dirty="0" smtClean="0">
              <a:effectLst>
                <a:outerShdw blurRad="38100" dist="38100" dir="2700000" algn="tl">
                  <a:srgbClr val="000000">
                    <a:alpha val="43137"/>
                  </a:srgbClr>
                </a:outerShdw>
              </a:effectLst>
            </a:endParaRPr>
          </a:p>
          <a:p>
            <a:pPr algn="ctr">
              <a:lnSpc>
                <a:spcPct val="120000"/>
              </a:lnSpc>
              <a:spcBef>
                <a:spcPts val="1200"/>
              </a:spcBef>
              <a:buNone/>
            </a:pPr>
            <a:endParaRPr lang="en-US" dirty="0" smtClean="0">
              <a:effectLst>
                <a:outerShdw blurRad="38100" dist="38100" dir="2700000" algn="tl">
                  <a:srgbClr val="000000">
                    <a:alpha val="43137"/>
                  </a:srgbClr>
                </a:outerShdw>
              </a:effectLst>
            </a:endParaRPr>
          </a:p>
          <a:p>
            <a:pPr algn="ctr">
              <a:lnSpc>
                <a:spcPct val="120000"/>
              </a:lnSpc>
              <a:spcBef>
                <a:spcPts val="1200"/>
              </a:spcBef>
              <a:buNone/>
            </a:pPr>
            <a:r>
              <a:rPr lang="en-US" dirty="0" smtClean="0">
                <a:effectLst>
                  <a:outerShdw blurRad="38100" dist="38100" dir="2700000" algn="tl">
                    <a:srgbClr val="000000">
                      <a:alpha val="43137"/>
                    </a:srgbClr>
                  </a:outerShdw>
                </a:effectLst>
              </a:rPr>
              <a:t>A Great Day!</a:t>
            </a:r>
          </a:p>
          <a:p>
            <a:pPr lvl="1">
              <a:lnSpc>
                <a:spcPct val="120000"/>
              </a:lnSpc>
              <a:spcBef>
                <a:spcPts val="1200"/>
              </a:spcBef>
            </a:pPr>
            <a:endParaRPr lang="en-US" sz="2400" dirty="0">
              <a:effectLst>
                <a:outerShdw blurRad="38100" dist="38100" dir="2700000" algn="tl">
                  <a:srgbClr val="000000">
                    <a:alpha val="43137"/>
                  </a:srgbClr>
                </a:outerShdw>
              </a:effectLst>
            </a:endParaRPr>
          </a:p>
        </p:txBody>
      </p:sp>
      <p:sp>
        <p:nvSpPr>
          <p:cNvPr id="15363" name="AutoShape 3" descr="mms_pictur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5364" name="Picture 4" descr="C:\Users\Rich\Desktop\Golfers.jpg"/>
          <p:cNvPicPr>
            <a:picLocks noChangeAspect="1" noChangeArrowheads="1"/>
          </p:cNvPicPr>
          <p:nvPr/>
        </p:nvPicPr>
        <p:blipFill>
          <a:blip r:embed="rId3" cstate="print"/>
          <a:srcRect/>
          <a:stretch>
            <a:fillRect/>
          </a:stretch>
        </p:blipFill>
        <p:spPr bwMode="auto">
          <a:xfrm>
            <a:off x="685800" y="2895600"/>
            <a:ext cx="5562600" cy="4171950"/>
          </a:xfrm>
          <a:prstGeom prst="rect">
            <a:avLst/>
          </a:prstGeom>
          <a:noFill/>
          <a:ln w="38100">
            <a:solidFill>
              <a:schemeClr val="tx1"/>
            </a:solidFill>
          </a:ln>
          <a:effectLst>
            <a:glow rad="101600">
              <a:schemeClr val="accent5">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2000"/>
                                        <p:tgtEl>
                                          <p:spTgt spid="3">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5364"/>
                                        </p:tgtEl>
                                        <p:attrNameLst>
                                          <p:attrName>style.visibility</p:attrName>
                                        </p:attrNameLst>
                                      </p:cBhvr>
                                      <p:to>
                                        <p:strVal val="visible"/>
                                      </p:to>
                                    </p:set>
                                    <p:animEffect transition="in" filter="fade">
                                      <p:cBhvr>
                                        <p:cTn id="13" dur="20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Prayers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81000" y="2133601"/>
            <a:ext cx="6096000" cy="2743199"/>
          </a:xfrm>
          <a:solidFill>
            <a:schemeClr val="bg1">
              <a:lumMod val="95000"/>
            </a:schemeClr>
          </a:solidFill>
          <a:ln w="57150">
            <a:solidFill>
              <a:schemeClr val="bg2">
                <a:lumMod val="50000"/>
              </a:schemeClr>
            </a:solidFill>
          </a:ln>
          <a:effectLst>
            <a:glow rad="228600">
              <a:schemeClr val="accent2">
                <a:satMod val="175000"/>
                <a:alpha val="40000"/>
              </a:schemeClr>
            </a:glow>
          </a:effectLst>
        </p:spPr>
        <p:txBody>
          <a:bodyPr>
            <a:normAutofit/>
          </a:bodyPr>
          <a:lstStyle/>
          <a:p>
            <a:pPr marL="0" indent="0">
              <a:lnSpc>
                <a:spcPct val="120000"/>
              </a:lnSpc>
              <a:spcBef>
                <a:spcPts val="1200"/>
              </a:spcBef>
              <a:buNone/>
            </a:pPr>
            <a:r>
              <a:rPr lang="en-US" sz="2800" dirty="0" smtClean="0">
                <a:effectLst>
                  <a:outerShdw blurRad="38100" dist="38100" dir="2700000" algn="tl">
                    <a:srgbClr val="000000">
                      <a:alpha val="43137"/>
                    </a:srgbClr>
                  </a:outerShdw>
                </a:effectLst>
              </a:rPr>
              <a:t>Col. 1:9 For this cause we also, since the day we heard it, </a:t>
            </a:r>
            <a:r>
              <a:rPr lang="en-US" sz="2800" u="sng" dirty="0" smtClean="0">
                <a:effectLst>
                  <a:outerShdw blurRad="38100" dist="38100" dir="2700000" algn="tl">
                    <a:srgbClr val="000000">
                      <a:alpha val="43137"/>
                    </a:srgbClr>
                  </a:outerShdw>
                </a:effectLst>
              </a:rPr>
              <a:t>do not cease to pray for you</a:t>
            </a:r>
            <a:r>
              <a:rPr lang="en-US" sz="2800" dirty="0" smtClean="0">
                <a:effectLst>
                  <a:outerShdw blurRad="38100" dist="38100" dir="2700000" algn="tl">
                    <a:srgbClr val="000000">
                      <a:alpha val="43137"/>
                    </a:srgbClr>
                  </a:outerShdw>
                </a:effectLst>
              </a:rPr>
              <a:t>, and to desire that ye might be filled with the knowledge of his will in all wisdom and spiritual understanding;  </a:t>
            </a:r>
            <a:endParaRPr lang="en-US" sz="2800" dirty="0">
              <a:effectLst>
                <a:outerShdw blurRad="38100" dist="38100" dir="2700000" algn="tl">
                  <a:srgbClr val="000000">
                    <a:alpha val="43137"/>
                  </a:srgbClr>
                </a:outerShdw>
              </a:effectLst>
            </a:endParaRPr>
          </a:p>
        </p:txBody>
      </p:sp>
      <p:sp>
        <p:nvSpPr>
          <p:cNvPr id="15363" name="AutoShape 3" descr="mms_pictur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6" name="Content Placeholder 2"/>
          <p:cNvSpPr txBox="1">
            <a:spLocks/>
          </p:cNvSpPr>
          <p:nvPr/>
        </p:nvSpPr>
        <p:spPr>
          <a:xfrm>
            <a:off x="381000" y="5715000"/>
            <a:ext cx="6096000" cy="2209800"/>
          </a:xfrm>
          <a:prstGeom prst="rect">
            <a:avLst/>
          </a:prstGeom>
          <a:solidFill>
            <a:schemeClr val="bg1">
              <a:lumMod val="95000"/>
            </a:schemeClr>
          </a:solidFill>
          <a:ln w="57150">
            <a:solidFill>
              <a:schemeClr val="bg2">
                <a:lumMod val="50000"/>
              </a:schemeClr>
            </a:solidFill>
          </a:ln>
          <a:effectLst>
            <a:glow rad="228600">
              <a:schemeClr val="accent2">
                <a:satMod val="175000"/>
                <a:alpha val="40000"/>
              </a:schemeClr>
            </a:glow>
          </a:effectLst>
        </p:spPr>
        <p:txBody>
          <a:bodyPr vert="horz" lIns="91440" tIns="45720" rIns="91440" bIns="45720" rtlCol="0">
            <a:normAutofit/>
          </a:bodyPr>
          <a:lstStyle/>
          <a:p>
            <a:pPr lvl="0">
              <a:lnSpc>
                <a:spcPct val="120000"/>
              </a:lnSpc>
              <a:spcBef>
                <a:spcPts val="1200"/>
              </a:spcBef>
            </a:pPr>
            <a:r>
              <a:rPr lang="en-US" sz="2800" dirty="0" smtClean="0">
                <a:effectLst>
                  <a:outerShdw blurRad="38100" dist="38100" dir="2700000" algn="tl">
                    <a:srgbClr val="000000">
                      <a:alpha val="43137"/>
                    </a:srgbClr>
                  </a:outerShdw>
                </a:effectLst>
              </a:rPr>
              <a:t>Heb. 4:16 Let us therefore </a:t>
            </a:r>
            <a:r>
              <a:rPr lang="en-US" sz="2800" u="sng" dirty="0" smtClean="0">
                <a:effectLst>
                  <a:outerShdw blurRad="38100" dist="38100" dir="2700000" algn="tl">
                    <a:srgbClr val="000000">
                      <a:alpha val="43137"/>
                    </a:srgbClr>
                  </a:outerShdw>
                </a:effectLst>
              </a:rPr>
              <a:t>come boldly unto the throne of grace</a:t>
            </a:r>
            <a:r>
              <a:rPr lang="en-US" sz="2800" dirty="0" smtClean="0">
                <a:effectLst>
                  <a:outerShdw blurRad="38100" dist="38100" dir="2700000" algn="tl">
                    <a:srgbClr val="000000">
                      <a:alpha val="43137"/>
                    </a:srgbClr>
                  </a:outerShdw>
                </a:effectLst>
              </a:rPr>
              <a:t>, that we may obtain </a:t>
            </a:r>
            <a:r>
              <a:rPr lang="en-US" sz="2800" u="sng" dirty="0" smtClean="0">
                <a:effectLst>
                  <a:outerShdw blurRad="38100" dist="38100" dir="2700000" algn="tl">
                    <a:srgbClr val="000000">
                      <a:alpha val="43137"/>
                    </a:srgbClr>
                  </a:outerShdw>
                </a:effectLst>
              </a:rPr>
              <a:t>mercy</a:t>
            </a:r>
            <a:r>
              <a:rPr lang="en-US" sz="2800" dirty="0" smtClean="0">
                <a:effectLst>
                  <a:outerShdw blurRad="38100" dist="38100" dir="2700000" algn="tl">
                    <a:srgbClr val="000000">
                      <a:alpha val="43137"/>
                    </a:srgbClr>
                  </a:outerShdw>
                </a:effectLst>
              </a:rPr>
              <a:t>, and find </a:t>
            </a:r>
            <a:r>
              <a:rPr lang="en-US" sz="2800" u="sng" dirty="0" smtClean="0">
                <a:effectLst>
                  <a:outerShdw blurRad="38100" dist="38100" dir="2700000" algn="tl">
                    <a:srgbClr val="000000">
                      <a:alpha val="43137"/>
                    </a:srgbClr>
                  </a:outerShdw>
                </a:effectLst>
              </a:rPr>
              <a:t>grace</a:t>
            </a:r>
            <a:r>
              <a:rPr lang="en-US" sz="2800" dirty="0" smtClean="0">
                <a:effectLst>
                  <a:outerShdw blurRad="38100" dist="38100" dir="2700000" algn="tl">
                    <a:srgbClr val="000000">
                      <a:alpha val="43137"/>
                    </a:srgbClr>
                  </a:outerShdw>
                </a:effectLst>
              </a:rPr>
              <a:t> to help in time of need.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Scripture Guide</a:t>
            </a:r>
            <a:endParaRPr lang="en-US" dirty="0">
              <a:effectLst>
                <a:outerShdw blurRad="38100" dist="38100" dir="2700000" algn="tl">
                  <a:srgbClr val="000000">
                    <a:alpha val="43137"/>
                  </a:srgbClr>
                </a:outerShdw>
              </a:effectLst>
            </a:endParaRPr>
          </a:p>
        </p:txBody>
      </p:sp>
      <p:sp>
        <p:nvSpPr>
          <p:cNvPr id="8" name="Content Placeholder 7"/>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Scripture Guide</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42900" y="1828800"/>
            <a:ext cx="6172200" cy="1447799"/>
          </a:xfrm>
        </p:spPr>
        <p:txBody>
          <a:bodyPr>
            <a:normAutofit/>
          </a:bodyPr>
          <a:lstStyle/>
          <a:p>
            <a:pPr>
              <a:lnSpc>
                <a:spcPct val="120000"/>
              </a:lnSpc>
              <a:spcBef>
                <a:spcPts val="1200"/>
              </a:spcBef>
            </a:pPr>
            <a:r>
              <a:rPr lang="en-US" dirty="0" smtClean="0">
                <a:effectLst>
                  <a:outerShdw blurRad="38100" dist="38100" dir="2700000" algn="tl">
                    <a:srgbClr val="000000">
                      <a:alpha val="43137"/>
                    </a:srgbClr>
                  </a:outerShdw>
                </a:effectLst>
              </a:rPr>
              <a:t>Some Work Done for You</a:t>
            </a:r>
          </a:p>
          <a:p>
            <a:pPr lvl="1">
              <a:lnSpc>
                <a:spcPct val="120000"/>
              </a:lnSpc>
              <a:spcBef>
                <a:spcPts val="1200"/>
              </a:spcBef>
            </a:pPr>
            <a:endParaRPr lang="en-US" sz="2400" dirty="0">
              <a:effectLst>
                <a:outerShdw blurRad="38100" dist="38100" dir="2700000" algn="tl">
                  <a:srgbClr val="000000">
                    <a:alpha val="43137"/>
                  </a:srgbClr>
                </a:outerShdw>
              </a:effectLst>
            </a:endParaRPr>
          </a:p>
        </p:txBody>
      </p:sp>
      <p:graphicFrame>
        <p:nvGraphicFramePr>
          <p:cNvPr id="4" name="Table 3"/>
          <p:cNvGraphicFramePr>
            <a:graphicFrameLocks noGrp="1"/>
          </p:cNvGraphicFramePr>
          <p:nvPr/>
        </p:nvGraphicFramePr>
        <p:xfrm>
          <a:off x="381000" y="2590799"/>
          <a:ext cx="6096000" cy="2381570"/>
        </p:xfrm>
        <a:graphic>
          <a:graphicData uri="http://schemas.openxmlformats.org/drawingml/2006/table">
            <a:tbl>
              <a:tblPr/>
              <a:tblGrid>
                <a:gridCol w="2057400"/>
                <a:gridCol w="4038600"/>
              </a:tblGrid>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Genesis</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The Beginnings</a:t>
                      </a:r>
                      <a:r>
                        <a:rPr lang="en-US" sz="1400" dirty="0">
                          <a:effectLst>
                            <a:outerShdw blurRad="38100" dist="38100" dir="2700000" algn="tl">
                              <a:srgbClr val="000000">
                                <a:alpha val="43137"/>
                              </a:srgbClr>
                            </a:outerShdw>
                          </a:effectLst>
                          <a:latin typeface="Calibri"/>
                          <a:ea typeface="Times New Roman"/>
                          <a:cs typeface="Calibri"/>
                        </a:rPr>
                        <a:t>; God selects a people for Himself; Abraham-&gt;Isaac-&gt;Jacob (Israel)</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Exodus </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Deliverance</a:t>
                      </a:r>
                      <a:r>
                        <a:rPr lang="en-US" sz="1400" dirty="0">
                          <a:effectLst>
                            <a:outerShdw blurRad="38100" dist="38100" dir="2700000" algn="tl">
                              <a:srgbClr val="000000">
                                <a:alpha val="43137"/>
                              </a:srgbClr>
                            </a:outerShdw>
                          </a:effectLst>
                          <a:latin typeface="Calibri"/>
                          <a:ea typeface="Times New Roman"/>
                          <a:cs typeface="Calibri"/>
                        </a:rPr>
                        <a:t>; God supernaturally protects and provides for His people</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Leviticus </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Holiness</a:t>
                      </a:r>
                      <a:r>
                        <a:rPr lang="en-US" sz="1400" dirty="0">
                          <a:effectLst>
                            <a:outerShdw blurRad="38100" dist="38100" dir="2700000" algn="tl">
                              <a:srgbClr val="000000">
                                <a:alpha val="43137"/>
                              </a:srgbClr>
                            </a:outerShdw>
                          </a:effectLst>
                          <a:latin typeface="Calibri"/>
                          <a:ea typeface="Times New Roman"/>
                          <a:cs typeface="Calibri"/>
                        </a:rPr>
                        <a:t>; God provides His people instructions for worship</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Numbers</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Wilderness Wanderings</a:t>
                      </a:r>
                      <a:r>
                        <a:rPr lang="en-US" sz="1400" dirty="0">
                          <a:effectLst>
                            <a:outerShdw blurRad="38100" dist="38100" dir="2700000" algn="tl">
                              <a:srgbClr val="000000">
                                <a:alpha val="43137"/>
                              </a:srgbClr>
                            </a:outerShdw>
                          </a:effectLst>
                          <a:latin typeface="Calibri"/>
                          <a:ea typeface="Times New Roman"/>
                          <a:cs typeface="Calibri"/>
                        </a:rPr>
                        <a:t>; Two generations of Israel by the numbers (40 years)</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Deuteronomy</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Final Instructions</a:t>
                      </a:r>
                      <a:r>
                        <a:rPr lang="en-US" sz="1400" dirty="0">
                          <a:effectLst>
                            <a:outerShdw blurRad="38100" dist="38100" dir="2700000" algn="tl">
                              <a:srgbClr val="000000">
                                <a:alpha val="43137"/>
                              </a:srgbClr>
                            </a:outerShdw>
                          </a:effectLst>
                          <a:latin typeface="Calibri"/>
                          <a:ea typeface="Times New Roman"/>
                          <a:cs typeface="Calibri"/>
                        </a:rPr>
                        <a:t>; God provides instructions to Israel before possessing the land</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Scripture Guide</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42900" y="1828800"/>
            <a:ext cx="6172200" cy="1447799"/>
          </a:xfrm>
        </p:spPr>
        <p:txBody>
          <a:bodyPr>
            <a:normAutofit/>
          </a:bodyPr>
          <a:lstStyle/>
          <a:p>
            <a:pPr>
              <a:lnSpc>
                <a:spcPct val="120000"/>
              </a:lnSpc>
              <a:spcBef>
                <a:spcPts val="1200"/>
              </a:spcBef>
            </a:pPr>
            <a:r>
              <a:rPr lang="en-US" dirty="0" smtClean="0">
                <a:effectLst>
                  <a:outerShdw blurRad="38100" dist="38100" dir="2700000" algn="tl">
                    <a:srgbClr val="000000">
                      <a:alpha val="43137"/>
                    </a:srgbClr>
                  </a:outerShdw>
                </a:effectLst>
              </a:rPr>
              <a:t>Some Work Done for You</a:t>
            </a:r>
          </a:p>
          <a:p>
            <a:pPr lvl="1">
              <a:lnSpc>
                <a:spcPct val="120000"/>
              </a:lnSpc>
              <a:spcBef>
                <a:spcPts val="1200"/>
              </a:spcBef>
            </a:pPr>
            <a:endParaRPr lang="en-US" sz="2400" dirty="0">
              <a:effectLst>
                <a:outerShdw blurRad="38100" dist="38100" dir="2700000" algn="tl">
                  <a:srgbClr val="000000">
                    <a:alpha val="43137"/>
                  </a:srgbClr>
                </a:outerShdw>
              </a:effectLst>
            </a:endParaRPr>
          </a:p>
        </p:txBody>
      </p:sp>
      <p:graphicFrame>
        <p:nvGraphicFramePr>
          <p:cNvPr id="4" name="Table 3"/>
          <p:cNvGraphicFramePr>
            <a:graphicFrameLocks noGrp="1"/>
          </p:cNvGraphicFramePr>
          <p:nvPr/>
        </p:nvGraphicFramePr>
        <p:xfrm>
          <a:off x="381000" y="2590799"/>
          <a:ext cx="6096000" cy="2381570"/>
        </p:xfrm>
        <a:graphic>
          <a:graphicData uri="http://schemas.openxmlformats.org/drawingml/2006/table">
            <a:tbl>
              <a:tblPr/>
              <a:tblGrid>
                <a:gridCol w="2057400"/>
                <a:gridCol w="4038600"/>
              </a:tblGrid>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Genesis</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The Beginnings</a:t>
                      </a:r>
                      <a:r>
                        <a:rPr lang="en-US" sz="1400" dirty="0">
                          <a:effectLst>
                            <a:outerShdw blurRad="38100" dist="38100" dir="2700000" algn="tl">
                              <a:srgbClr val="000000">
                                <a:alpha val="43137"/>
                              </a:srgbClr>
                            </a:outerShdw>
                          </a:effectLst>
                          <a:latin typeface="Calibri"/>
                          <a:ea typeface="Times New Roman"/>
                          <a:cs typeface="Calibri"/>
                        </a:rPr>
                        <a:t>; God selects a people for Himself; Abraham-&gt;Isaac-&gt;Jacob (Israel)</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Exodus </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Deliverance</a:t>
                      </a:r>
                      <a:r>
                        <a:rPr lang="en-US" sz="1400" dirty="0">
                          <a:effectLst>
                            <a:outerShdw blurRad="38100" dist="38100" dir="2700000" algn="tl">
                              <a:srgbClr val="000000">
                                <a:alpha val="43137"/>
                              </a:srgbClr>
                            </a:outerShdw>
                          </a:effectLst>
                          <a:latin typeface="Calibri"/>
                          <a:ea typeface="Times New Roman"/>
                          <a:cs typeface="Calibri"/>
                        </a:rPr>
                        <a:t>; God supernaturally protects and provides for His people</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Leviticus </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Holiness</a:t>
                      </a:r>
                      <a:r>
                        <a:rPr lang="en-US" sz="1400" dirty="0">
                          <a:effectLst>
                            <a:outerShdw blurRad="38100" dist="38100" dir="2700000" algn="tl">
                              <a:srgbClr val="000000">
                                <a:alpha val="43137"/>
                              </a:srgbClr>
                            </a:outerShdw>
                          </a:effectLst>
                          <a:latin typeface="Calibri"/>
                          <a:ea typeface="Times New Roman"/>
                          <a:cs typeface="Calibri"/>
                        </a:rPr>
                        <a:t>; God provides His people instructions for worship</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Numbers</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Wilderness Wanderings</a:t>
                      </a:r>
                      <a:r>
                        <a:rPr lang="en-US" sz="1400" dirty="0">
                          <a:effectLst>
                            <a:outerShdw blurRad="38100" dist="38100" dir="2700000" algn="tl">
                              <a:srgbClr val="000000">
                                <a:alpha val="43137"/>
                              </a:srgbClr>
                            </a:outerShdw>
                          </a:effectLst>
                          <a:latin typeface="Calibri"/>
                          <a:ea typeface="Times New Roman"/>
                          <a:cs typeface="Calibri"/>
                        </a:rPr>
                        <a:t>; Two generations of Israel by the numbers (40 years)</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Deuteronomy</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Final Instructions</a:t>
                      </a:r>
                      <a:r>
                        <a:rPr lang="en-US" sz="1400" dirty="0">
                          <a:effectLst>
                            <a:outerShdw blurRad="38100" dist="38100" dir="2700000" algn="tl">
                              <a:srgbClr val="000000">
                                <a:alpha val="43137"/>
                              </a:srgbClr>
                            </a:outerShdw>
                          </a:effectLst>
                          <a:latin typeface="Calibri"/>
                          <a:ea typeface="Times New Roman"/>
                          <a:cs typeface="Calibri"/>
                        </a:rPr>
                        <a:t>; God provides instructions to Israel before possessing the land</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bl>
          </a:graphicData>
        </a:graphic>
      </p:graphicFrame>
      <p:sp>
        <p:nvSpPr>
          <p:cNvPr id="5" name="Content Placeholder 2"/>
          <p:cNvSpPr txBox="1">
            <a:spLocks/>
          </p:cNvSpPr>
          <p:nvPr/>
        </p:nvSpPr>
        <p:spPr>
          <a:xfrm>
            <a:off x="304800" y="5105400"/>
            <a:ext cx="6172200" cy="838199"/>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60000"/>
              </a:lnSpc>
              <a:spcBef>
                <a:spcPts val="1200"/>
              </a:spcBef>
              <a:spcAft>
                <a:spcPts val="0"/>
              </a:spcAft>
              <a:buClrTx/>
              <a:buSzTx/>
              <a:buFont typeface="Arial" pitchFamily="34" charset="0"/>
              <a:buChar char="•"/>
              <a:defRPr/>
            </a:pP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Other Information</a:t>
            </a:r>
          </a:p>
        </p:txBody>
      </p:sp>
      <p:sp>
        <p:nvSpPr>
          <p:cNvPr id="7" name="Content Placeholder 2"/>
          <p:cNvSpPr txBox="1">
            <a:spLocks/>
          </p:cNvSpPr>
          <p:nvPr/>
        </p:nvSpPr>
        <p:spPr>
          <a:xfrm>
            <a:off x="304800" y="5791199"/>
            <a:ext cx="6172200" cy="1981200"/>
          </a:xfrm>
          <a:prstGeom prst="rect">
            <a:avLst/>
          </a:prstGeom>
        </p:spPr>
        <p:txBody>
          <a:bodyPr vert="horz" lIns="91440" tIns="45720" rIns="91440" bIns="45720" rtlCol="0">
            <a:normAutofit fontScale="92500" lnSpcReduction="10000"/>
          </a:bodyPr>
          <a:lstStyle/>
          <a:p>
            <a:pPr marL="800100" lvl="1" indent="-342900">
              <a:lnSpc>
                <a:spcPct val="120000"/>
              </a:lnSpc>
              <a:spcBef>
                <a:spcPts val="1200"/>
              </a:spcBef>
              <a:buFont typeface="Wingdings" pitchFamily="2" charset="2"/>
              <a:buChar char="ü"/>
            </a:pPr>
            <a:r>
              <a:rPr kumimoji="0" lang="en-US" sz="23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Meaning of Author’s Name</a:t>
            </a:r>
          </a:p>
          <a:p>
            <a:pPr marL="800100" lvl="1" indent="-342900">
              <a:lnSpc>
                <a:spcPct val="120000"/>
              </a:lnSpc>
              <a:spcBef>
                <a:spcPts val="1200"/>
              </a:spcBef>
              <a:buFont typeface="Wingdings" pitchFamily="2" charset="2"/>
              <a:buChar char="ü"/>
            </a:pPr>
            <a:r>
              <a:rPr lang="en-US" sz="2300" dirty="0" smtClean="0">
                <a:effectLst>
                  <a:outerShdw blurRad="38100" dist="38100" dir="2700000" algn="tl">
                    <a:srgbClr val="000000">
                      <a:alpha val="43137"/>
                    </a:srgbClr>
                  </a:outerShdw>
                </a:effectLst>
              </a:rPr>
              <a:t>Important Verses</a:t>
            </a:r>
          </a:p>
          <a:p>
            <a:pPr marL="800100" lvl="1" indent="-342900">
              <a:lnSpc>
                <a:spcPct val="120000"/>
              </a:lnSpc>
              <a:spcBef>
                <a:spcPts val="1200"/>
              </a:spcBef>
              <a:buFont typeface="Wingdings" pitchFamily="2" charset="2"/>
              <a:buChar char="ü"/>
            </a:pPr>
            <a:r>
              <a:rPr kumimoji="0" lang="en-US" sz="23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Chapter Outlines</a:t>
            </a:r>
          </a:p>
          <a:p>
            <a:pPr marL="800100" lvl="1" indent="-342900">
              <a:lnSpc>
                <a:spcPct val="120000"/>
              </a:lnSpc>
              <a:spcBef>
                <a:spcPts val="1200"/>
              </a:spcBef>
              <a:buFont typeface="Wingdings" pitchFamily="2" charset="2"/>
              <a:buChar char="ü"/>
            </a:pPr>
            <a:r>
              <a:rPr kumimoji="0" lang="en-US" sz="23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Word Studies</a:t>
            </a:r>
          </a:p>
          <a:p>
            <a:pPr marL="742950" marR="0" lvl="1" indent="-285750" algn="l" defTabSz="914400" rtl="0" eaLnBrk="1" fontAlgn="auto" latinLnBrk="0" hangingPunct="1">
              <a:lnSpc>
                <a:spcPct val="120000"/>
              </a:lnSpc>
              <a:spcBef>
                <a:spcPts val="1200"/>
              </a:spcBef>
              <a:spcAft>
                <a:spcPts val="0"/>
              </a:spcAft>
              <a:buClrTx/>
              <a:buSzTx/>
              <a:buFont typeface="Wingdings" pitchFamily="2" charset="2"/>
              <a:buChar char="ü"/>
              <a:tabLst/>
              <a:defRPr/>
            </a:pPr>
            <a:endParaRPr kumimoji="0" lang="en-US" sz="24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Scripture Guide</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42900" y="1828800"/>
            <a:ext cx="6172200" cy="1447799"/>
          </a:xfrm>
        </p:spPr>
        <p:txBody>
          <a:bodyPr>
            <a:normAutofit/>
          </a:bodyPr>
          <a:lstStyle/>
          <a:p>
            <a:pPr>
              <a:lnSpc>
                <a:spcPct val="120000"/>
              </a:lnSpc>
              <a:spcBef>
                <a:spcPts val="1200"/>
              </a:spcBef>
            </a:pPr>
            <a:r>
              <a:rPr lang="en-US" dirty="0" smtClean="0">
                <a:effectLst>
                  <a:outerShdw blurRad="38100" dist="38100" dir="2700000" algn="tl">
                    <a:srgbClr val="000000">
                      <a:alpha val="43137"/>
                    </a:srgbClr>
                  </a:outerShdw>
                </a:effectLst>
              </a:rPr>
              <a:t>Some Work Done for You</a:t>
            </a:r>
          </a:p>
          <a:p>
            <a:pPr lvl="1">
              <a:lnSpc>
                <a:spcPct val="120000"/>
              </a:lnSpc>
              <a:spcBef>
                <a:spcPts val="1200"/>
              </a:spcBef>
            </a:pPr>
            <a:endParaRPr lang="en-US" sz="2400" dirty="0">
              <a:effectLst>
                <a:outerShdw blurRad="38100" dist="38100" dir="2700000" algn="tl">
                  <a:srgbClr val="000000">
                    <a:alpha val="43137"/>
                  </a:srgbClr>
                </a:outerShdw>
              </a:effectLst>
            </a:endParaRPr>
          </a:p>
        </p:txBody>
      </p:sp>
      <p:graphicFrame>
        <p:nvGraphicFramePr>
          <p:cNvPr id="4" name="Table 3"/>
          <p:cNvGraphicFramePr>
            <a:graphicFrameLocks noGrp="1"/>
          </p:cNvGraphicFramePr>
          <p:nvPr/>
        </p:nvGraphicFramePr>
        <p:xfrm>
          <a:off x="381000" y="2590799"/>
          <a:ext cx="6096000" cy="2381570"/>
        </p:xfrm>
        <a:graphic>
          <a:graphicData uri="http://schemas.openxmlformats.org/drawingml/2006/table">
            <a:tbl>
              <a:tblPr/>
              <a:tblGrid>
                <a:gridCol w="2057400"/>
                <a:gridCol w="4038600"/>
              </a:tblGrid>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Genesis</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The Beginnings</a:t>
                      </a:r>
                      <a:r>
                        <a:rPr lang="en-US" sz="1400" dirty="0">
                          <a:effectLst>
                            <a:outerShdw blurRad="38100" dist="38100" dir="2700000" algn="tl">
                              <a:srgbClr val="000000">
                                <a:alpha val="43137"/>
                              </a:srgbClr>
                            </a:outerShdw>
                          </a:effectLst>
                          <a:latin typeface="Calibri"/>
                          <a:ea typeface="Times New Roman"/>
                          <a:cs typeface="Calibri"/>
                        </a:rPr>
                        <a:t>; God selects a people for Himself; Abraham-&gt;Isaac-&gt;Jacob (Israel)</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Exodus </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Deliverance</a:t>
                      </a:r>
                      <a:r>
                        <a:rPr lang="en-US" sz="1400" dirty="0">
                          <a:effectLst>
                            <a:outerShdw blurRad="38100" dist="38100" dir="2700000" algn="tl">
                              <a:srgbClr val="000000">
                                <a:alpha val="43137"/>
                              </a:srgbClr>
                            </a:outerShdw>
                          </a:effectLst>
                          <a:latin typeface="Calibri"/>
                          <a:ea typeface="Times New Roman"/>
                          <a:cs typeface="Calibri"/>
                        </a:rPr>
                        <a:t>; God supernaturally protects and provides for His people</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Leviticus </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Holiness</a:t>
                      </a:r>
                      <a:r>
                        <a:rPr lang="en-US" sz="1400" dirty="0">
                          <a:effectLst>
                            <a:outerShdw blurRad="38100" dist="38100" dir="2700000" algn="tl">
                              <a:srgbClr val="000000">
                                <a:alpha val="43137"/>
                              </a:srgbClr>
                            </a:outerShdw>
                          </a:effectLst>
                          <a:latin typeface="Calibri"/>
                          <a:ea typeface="Times New Roman"/>
                          <a:cs typeface="Calibri"/>
                        </a:rPr>
                        <a:t>; God provides His people instructions for worship</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Numbers</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Wilderness Wanderings</a:t>
                      </a:r>
                      <a:r>
                        <a:rPr lang="en-US" sz="1400" dirty="0">
                          <a:effectLst>
                            <a:outerShdw blurRad="38100" dist="38100" dir="2700000" algn="tl">
                              <a:srgbClr val="000000">
                                <a:alpha val="43137"/>
                              </a:srgbClr>
                            </a:outerShdw>
                          </a:effectLst>
                          <a:latin typeface="Calibri"/>
                          <a:ea typeface="Times New Roman"/>
                          <a:cs typeface="Calibri"/>
                        </a:rPr>
                        <a:t>; Two generations of Israel by the numbers (40 years)</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r h="33528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Deuteronomy</a:t>
                      </a:r>
                      <a:r>
                        <a:rPr lang="en-US" sz="1400" dirty="0">
                          <a:effectLst>
                            <a:outerShdw blurRad="38100" dist="38100" dir="2700000" algn="tl">
                              <a:srgbClr val="000000">
                                <a:alpha val="43137"/>
                              </a:srgbClr>
                            </a:outerShdw>
                          </a:effectLst>
                          <a:latin typeface="Calibri"/>
                          <a:ea typeface="Times New Roman"/>
                          <a:cs typeface="Calibri"/>
                        </a:rPr>
                        <a:t>--1445-1405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Moses; </a:t>
                      </a:r>
                      <a:r>
                        <a:rPr lang="en-US" sz="1400" b="1" i="1" dirty="0">
                          <a:effectLst>
                            <a:outerShdw blurRad="38100" dist="38100" dir="2700000" algn="tl">
                              <a:srgbClr val="000000">
                                <a:alpha val="43137"/>
                              </a:srgbClr>
                            </a:outerShdw>
                          </a:effectLst>
                          <a:latin typeface="Calibri"/>
                          <a:ea typeface="Times New Roman"/>
                          <a:cs typeface="Calibri"/>
                        </a:rPr>
                        <a:t>Final Instructions</a:t>
                      </a:r>
                      <a:r>
                        <a:rPr lang="en-US" sz="1400" dirty="0">
                          <a:effectLst>
                            <a:outerShdw blurRad="38100" dist="38100" dir="2700000" algn="tl">
                              <a:srgbClr val="000000">
                                <a:alpha val="43137"/>
                              </a:srgbClr>
                            </a:outerShdw>
                          </a:effectLst>
                          <a:latin typeface="Calibri"/>
                          <a:ea typeface="Times New Roman"/>
                          <a:cs typeface="Calibri"/>
                        </a:rPr>
                        <a:t>; God provides instructions to Israel before possessing the land</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r>
            </a:tbl>
          </a:graphicData>
        </a:graphic>
      </p:graphicFrame>
      <p:sp>
        <p:nvSpPr>
          <p:cNvPr id="5" name="Content Placeholder 2"/>
          <p:cNvSpPr txBox="1">
            <a:spLocks/>
          </p:cNvSpPr>
          <p:nvPr/>
        </p:nvSpPr>
        <p:spPr>
          <a:xfrm>
            <a:off x="304800" y="5105400"/>
            <a:ext cx="6172200" cy="838199"/>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60000"/>
              </a:lnSpc>
              <a:spcBef>
                <a:spcPts val="1200"/>
              </a:spcBef>
              <a:spcAft>
                <a:spcPts val="0"/>
              </a:spcAft>
              <a:buClrTx/>
              <a:buSzTx/>
              <a:buFont typeface="Arial" pitchFamily="34" charset="0"/>
              <a:buChar char="•"/>
              <a:defRPr/>
            </a:pP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Other Information</a:t>
            </a:r>
          </a:p>
        </p:txBody>
      </p:sp>
      <p:graphicFrame>
        <p:nvGraphicFramePr>
          <p:cNvPr id="6" name="Table 5"/>
          <p:cNvGraphicFramePr>
            <a:graphicFrameLocks noGrp="1"/>
          </p:cNvGraphicFramePr>
          <p:nvPr/>
        </p:nvGraphicFramePr>
        <p:xfrm>
          <a:off x="381000" y="7924799"/>
          <a:ext cx="6096000" cy="476314"/>
        </p:xfrm>
        <a:graphic>
          <a:graphicData uri="http://schemas.openxmlformats.org/drawingml/2006/table">
            <a:tbl>
              <a:tblPr/>
              <a:tblGrid>
                <a:gridCol w="1981200"/>
                <a:gridCol w="4114800"/>
              </a:tblGrid>
              <a:tr h="381000">
                <a:tc>
                  <a:txBody>
                    <a:bodyPr/>
                    <a:lstStyle/>
                    <a:p>
                      <a:pPr marL="0" marR="0">
                        <a:lnSpc>
                          <a:spcPct val="115000"/>
                        </a:lnSpc>
                        <a:spcBef>
                          <a:spcPts val="0"/>
                        </a:spcBef>
                        <a:spcAft>
                          <a:spcPts val="1000"/>
                        </a:spcAft>
                      </a:pPr>
                      <a:r>
                        <a:rPr lang="en-US" sz="1400" b="1" dirty="0">
                          <a:effectLst>
                            <a:outerShdw blurRad="38100" dist="38100" dir="2700000" algn="tl">
                              <a:srgbClr val="000000">
                                <a:alpha val="43137"/>
                              </a:srgbClr>
                            </a:outerShdw>
                          </a:effectLst>
                          <a:latin typeface="Calibri"/>
                          <a:ea typeface="Times New Roman"/>
                          <a:cs typeface="Calibri"/>
                        </a:rPr>
                        <a:t>Isaiah</a:t>
                      </a:r>
                      <a:r>
                        <a:rPr lang="en-US" sz="1400" dirty="0">
                          <a:effectLst>
                            <a:outerShdw blurRad="38100" dist="38100" dir="2700000" algn="tl">
                              <a:srgbClr val="000000">
                                <a:alpha val="43137"/>
                              </a:srgbClr>
                            </a:outerShdw>
                          </a:effectLst>
                          <a:latin typeface="Calibri"/>
                          <a:ea typeface="Times New Roman"/>
                          <a:cs typeface="Calibri"/>
                        </a:rPr>
                        <a:t>--740-680 B.C.</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1000"/>
                        </a:spcAft>
                      </a:pPr>
                      <a:r>
                        <a:rPr lang="en-US" sz="1400" dirty="0">
                          <a:effectLst>
                            <a:outerShdw blurRad="38100" dist="38100" dir="2700000" algn="tl">
                              <a:srgbClr val="000000">
                                <a:alpha val="43137"/>
                              </a:srgbClr>
                            </a:outerShdw>
                          </a:effectLst>
                          <a:latin typeface="Calibri"/>
                          <a:ea typeface="Times New Roman"/>
                          <a:cs typeface="Calibri"/>
                        </a:rPr>
                        <a:t>Isaiah; </a:t>
                      </a:r>
                      <a:r>
                        <a:rPr lang="en-US" sz="1400" b="1" i="1" dirty="0">
                          <a:effectLst>
                            <a:outerShdw blurRad="38100" dist="38100" dir="2700000" algn="tl">
                              <a:srgbClr val="000000">
                                <a:alpha val="43137"/>
                              </a:srgbClr>
                            </a:outerShdw>
                          </a:effectLst>
                          <a:latin typeface="Calibri"/>
                          <a:ea typeface="Times New Roman"/>
                          <a:cs typeface="Calibri"/>
                        </a:rPr>
                        <a:t>Israel’s Messiah</a:t>
                      </a:r>
                      <a:r>
                        <a:rPr lang="en-US" sz="1400" dirty="0">
                          <a:effectLst>
                            <a:outerShdw blurRad="38100" dist="38100" dir="2700000" algn="tl">
                              <a:srgbClr val="000000">
                                <a:alpha val="43137"/>
                              </a:srgbClr>
                            </a:outerShdw>
                          </a:effectLst>
                          <a:latin typeface="Calibri"/>
                          <a:ea typeface="Times New Roman"/>
                          <a:cs typeface="Calibri"/>
                        </a:rPr>
                        <a:t>; Comprehensive book on Messiah’s redemptive work &amp; grace</a:t>
                      </a:r>
                      <a:endParaRPr lang="en-US" sz="1400" dirty="0">
                        <a:effectLst>
                          <a:outerShdw blurRad="38100" dist="38100" dir="2700000" algn="tl">
                            <a:srgbClr val="000000">
                              <a:alpha val="43137"/>
                            </a:srgbClr>
                          </a:outerShdw>
                        </a:effectLst>
                        <a:latin typeface="Calibri"/>
                        <a:ea typeface="Calibri"/>
                        <a:cs typeface="Times New Roman"/>
                      </a:endParaRPr>
                    </a:p>
                  </a:txBody>
                  <a:tcPr marL="43474" marR="434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bl>
          </a:graphicData>
        </a:graphic>
      </p:graphicFrame>
      <p:sp>
        <p:nvSpPr>
          <p:cNvPr id="7" name="Content Placeholder 2"/>
          <p:cNvSpPr txBox="1">
            <a:spLocks/>
          </p:cNvSpPr>
          <p:nvPr/>
        </p:nvSpPr>
        <p:spPr>
          <a:xfrm>
            <a:off x="304800" y="5791199"/>
            <a:ext cx="6172200" cy="1981200"/>
          </a:xfrm>
          <a:prstGeom prst="rect">
            <a:avLst/>
          </a:prstGeom>
        </p:spPr>
        <p:txBody>
          <a:bodyPr vert="horz" lIns="91440" tIns="45720" rIns="91440" bIns="45720" rtlCol="0">
            <a:normAutofit fontScale="92500" lnSpcReduction="10000"/>
          </a:bodyPr>
          <a:lstStyle/>
          <a:p>
            <a:pPr marL="800100" lvl="1" indent="-342900">
              <a:lnSpc>
                <a:spcPct val="120000"/>
              </a:lnSpc>
              <a:spcBef>
                <a:spcPts val="1200"/>
              </a:spcBef>
              <a:buFont typeface="Wingdings" pitchFamily="2" charset="2"/>
              <a:buChar char="ü"/>
            </a:pPr>
            <a:r>
              <a:rPr kumimoji="0" lang="en-US" sz="23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Meaning of Author’s Name</a:t>
            </a:r>
          </a:p>
          <a:p>
            <a:pPr marL="800100" lvl="1" indent="-342900">
              <a:lnSpc>
                <a:spcPct val="120000"/>
              </a:lnSpc>
              <a:spcBef>
                <a:spcPts val="1200"/>
              </a:spcBef>
              <a:buFont typeface="Wingdings" pitchFamily="2" charset="2"/>
              <a:buChar char="ü"/>
            </a:pPr>
            <a:r>
              <a:rPr lang="en-US" sz="2300" dirty="0" smtClean="0">
                <a:effectLst>
                  <a:outerShdw blurRad="38100" dist="38100" dir="2700000" algn="tl">
                    <a:srgbClr val="000000">
                      <a:alpha val="43137"/>
                    </a:srgbClr>
                  </a:outerShdw>
                </a:effectLst>
              </a:rPr>
              <a:t>Important Verses</a:t>
            </a:r>
          </a:p>
          <a:p>
            <a:pPr marL="800100" lvl="1" indent="-342900">
              <a:lnSpc>
                <a:spcPct val="120000"/>
              </a:lnSpc>
              <a:spcBef>
                <a:spcPts val="1200"/>
              </a:spcBef>
              <a:buFont typeface="Wingdings" pitchFamily="2" charset="2"/>
              <a:buChar char="ü"/>
            </a:pPr>
            <a:r>
              <a:rPr kumimoji="0" lang="en-US" sz="23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Chapter Outlines</a:t>
            </a:r>
          </a:p>
          <a:p>
            <a:pPr marL="800100" lvl="1" indent="-342900">
              <a:lnSpc>
                <a:spcPct val="120000"/>
              </a:lnSpc>
              <a:spcBef>
                <a:spcPts val="1200"/>
              </a:spcBef>
              <a:buFont typeface="Wingdings" pitchFamily="2" charset="2"/>
              <a:buChar char="ü"/>
            </a:pPr>
            <a:r>
              <a:rPr kumimoji="0" lang="en-US" sz="23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Word Studies</a:t>
            </a:r>
          </a:p>
          <a:p>
            <a:pPr marL="742950" marR="0" lvl="1" indent="-285750" algn="l" defTabSz="914400" rtl="0" eaLnBrk="1" fontAlgn="auto" latinLnBrk="0" hangingPunct="1">
              <a:lnSpc>
                <a:spcPct val="120000"/>
              </a:lnSpc>
              <a:spcBef>
                <a:spcPts val="1200"/>
              </a:spcBef>
              <a:spcAft>
                <a:spcPts val="0"/>
              </a:spcAft>
              <a:buClrTx/>
              <a:buSzTx/>
              <a:buFont typeface="Wingdings" pitchFamily="2" charset="2"/>
              <a:buChar char="ü"/>
              <a:tabLst/>
              <a:defRPr/>
            </a:pPr>
            <a:endParaRPr kumimoji="0" lang="en-US" sz="24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NT Church Giving</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NT Church Giving</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42900" y="2133601"/>
            <a:ext cx="6172200" cy="6705599"/>
          </a:xfrm>
        </p:spPr>
        <p:txBody>
          <a:bodyPr>
            <a:normAutofit/>
          </a:bodyPr>
          <a:lstStyle/>
          <a:p>
            <a:pPr>
              <a:lnSpc>
                <a:spcPct val="120000"/>
              </a:lnSpc>
              <a:spcBef>
                <a:spcPts val="1200"/>
              </a:spcBef>
            </a:pPr>
            <a:r>
              <a:rPr lang="en-US" dirty="0" smtClean="0">
                <a:effectLst>
                  <a:outerShdw blurRad="38100" dist="38100" dir="2700000" algn="tl">
                    <a:srgbClr val="000000">
                      <a:alpha val="43137"/>
                    </a:srgbClr>
                  </a:outerShdw>
                </a:effectLst>
              </a:rPr>
              <a:t>It is </a:t>
            </a:r>
            <a:r>
              <a:rPr lang="en-US" b="1" dirty="0" smtClean="0">
                <a:effectLst>
                  <a:outerShdw blurRad="38100" dist="38100" dir="2700000" algn="tl">
                    <a:srgbClr val="000000">
                      <a:alpha val="43137"/>
                    </a:srgbClr>
                  </a:outerShdw>
                </a:effectLst>
              </a:rPr>
              <a:t>NOT</a:t>
            </a:r>
            <a:r>
              <a:rPr lang="en-US" dirty="0" smtClean="0">
                <a:effectLst>
                  <a:outerShdw blurRad="38100" dist="38100" dir="2700000" algn="tl">
                    <a:srgbClr val="000000">
                      <a:alpha val="43137"/>
                    </a:srgbClr>
                  </a:outerShdw>
                </a:effectLst>
              </a:rPr>
              <a:t> Tithing…</a:t>
            </a:r>
          </a:p>
          <a:p>
            <a:pPr lvl="1">
              <a:lnSpc>
                <a:spcPct val="120000"/>
              </a:lnSpc>
              <a:spcBef>
                <a:spcPts val="1200"/>
              </a:spcBef>
            </a:pPr>
            <a:r>
              <a:rPr lang="en-US" dirty="0" smtClean="0"/>
              <a:t>Le 27:30 And all the </a:t>
            </a:r>
            <a:r>
              <a:rPr lang="en-US" u="sng" dirty="0" smtClean="0"/>
              <a:t>tithe</a:t>
            </a:r>
            <a:r>
              <a:rPr lang="en-US" dirty="0" smtClean="0"/>
              <a:t> of the land, whether of the seed of the land, or of the fruit of the tree, is the LORD'S: it is holy unto the LORD.</a:t>
            </a:r>
          </a:p>
          <a:p>
            <a:pPr lvl="1">
              <a:lnSpc>
                <a:spcPct val="120000"/>
              </a:lnSpc>
              <a:spcBef>
                <a:spcPts val="1200"/>
              </a:spcBef>
            </a:pPr>
            <a:r>
              <a:rPr lang="en-US" dirty="0" smtClean="0"/>
              <a:t>Le 27:32 And concerning the </a:t>
            </a:r>
            <a:r>
              <a:rPr lang="en-US" u="sng" dirty="0" smtClean="0"/>
              <a:t>tithe</a:t>
            </a:r>
            <a:r>
              <a:rPr lang="en-US" dirty="0" smtClean="0"/>
              <a:t> of the herd, or of the flock, even of whatsoever </a:t>
            </a:r>
            <a:r>
              <a:rPr lang="en-US" dirty="0" err="1" smtClean="0"/>
              <a:t>passeth</a:t>
            </a:r>
            <a:r>
              <a:rPr lang="en-US" dirty="0" smtClean="0"/>
              <a:t> under the rod, the </a:t>
            </a:r>
            <a:r>
              <a:rPr lang="en-US" u="sng" dirty="0" smtClean="0"/>
              <a:t>tenth</a:t>
            </a:r>
            <a:r>
              <a:rPr lang="en-US" dirty="0" smtClean="0"/>
              <a:t> shall be holy unto the LORD.</a:t>
            </a:r>
          </a:p>
          <a:p>
            <a:pPr>
              <a:lnSpc>
                <a:spcPct val="120000"/>
              </a:lnSpc>
              <a:spcBef>
                <a:spcPts val="1200"/>
              </a:spcBef>
            </a:pPr>
            <a:r>
              <a:rPr lang="en-US" dirty="0" smtClean="0">
                <a:effectLst>
                  <a:outerShdw blurRad="38100" dist="38100" dir="2700000" algn="tl">
                    <a:srgbClr val="000000">
                      <a:alpha val="43137"/>
                    </a:srgbClr>
                  </a:outerShdw>
                </a:effectLst>
              </a:rPr>
              <a:t>Exodus 25 and 35</a:t>
            </a:r>
          </a:p>
          <a:p>
            <a:pPr lvl="1">
              <a:lnSpc>
                <a:spcPct val="120000"/>
              </a:lnSpc>
              <a:spcBef>
                <a:spcPts val="1200"/>
              </a:spcBef>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NT Church Giving</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nSpc>
                <a:spcPct val="120000"/>
              </a:lnSpc>
              <a:spcBef>
                <a:spcPts val="1200"/>
              </a:spcBef>
            </a:pPr>
            <a:r>
              <a:rPr lang="en-US" dirty="0" smtClean="0">
                <a:effectLst>
                  <a:outerShdw blurRad="38100" dist="38100" dir="2700000" algn="tl">
                    <a:srgbClr val="000000">
                      <a:alpha val="43137"/>
                    </a:srgbClr>
                  </a:outerShdw>
                </a:effectLst>
              </a:rPr>
              <a:t>It is a matter of the Heart!</a:t>
            </a:r>
          </a:p>
          <a:p>
            <a:pPr lvl="1">
              <a:lnSpc>
                <a:spcPct val="120000"/>
              </a:lnSpc>
              <a:spcBef>
                <a:spcPts val="1200"/>
              </a:spcBef>
            </a:pPr>
            <a:r>
              <a:rPr lang="en-US" dirty="0" smtClean="0">
                <a:effectLst>
                  <a:outerShdw blurRad="38100" dist="38100" dir="2700000" algn="tl">
                    <a:srgbClr val="000000">
                      <a:alpha val="43137"/>
                    </a:srgbClr>
                  </a:outerShdw>
                </a:effectLst>
              </a:rPr>
              <a:t>Personal</a:t>
            </a:r>
          </a:p>
          <a:p>
            <a:pPr lvl="1">
              <a:lnSpc>
                <a:spcPct val="120000"/>
              </a:lnSpc>
              <a:spcBef>
                <a:spcPts val="1200"/>
              </a:spcBef>
            </a:pPr>
            <a:r>
              <a:rPr lang="en-US" dirty="0" smtClean="0">
                <a:effectLst>
                  <a:outerShdw blurRad="38100" dist="38100" dir="2700000" algn="tl">
                    <a:srgbClr val="000000">
                      <a:alpha val="43137"/>
                    </a:srgbClr>
                  </a:outerShdw>
                </a:effectLst>
              </a:rPr>
              <a:t>Free-Will</a:t>
            </a:r>
          </a:p>
          <a:p>
            <a:pPr>
              <a:lnSpc>
                <a:spcPct val="120000"/>
              </a:lnSpc>
              <a:spcBef>
                <a:spcPts val="1200"/>
              </a:spcBef>
            </a:pPr>
            <a:r>
              <a:rPr lang="en-US" dirty="0" smtClean="0">
                <a:effectLst>
                  <a:outerShdw blurRad="38100" dist="38100" dir="2700000" algn="tl">
                    <a:srgbClr val="000000">
                      <a:alpha val="43137"/>
                    </a:srgbClr>
                  </a:outerShdw>
                </a:effectLst>
              </a:rPr>
              <a:t>According to what you have</a:t>
            </a:r>
          </a:p>
          <a:p>
            <a:pPr lvl="1">
              <a:lnSpc>
                <a:spcPct val="120000"/>
              </a:lnSpc>
              <a:spcBef>
                <a:spcPts val="1200"/>
              </a:spcBef>
            </a:pPr>
            <a:r>
              <a:rPr lang="en-US" dirty="0" smtClean="0">
                <a:effectLst>
                  <a:outerShdw blurRad="38100" dist="38100" dir="2700000" algn="tl">
                    <a:srgbClr val="000000">
                      <a:alpha val="43137"/>
                    </a:srgbClr>
                  </a:outerShdw>
                </a:effectLst>
              </a:rPr>
              <a:t>Not what you do not have!</a:t>
            </a:r>
          </a:p>
          <a:p>
            <a:pPr lvl="1">
              <a:lnSpc>
                <a:spcPct val="120000"/>
              </a:lnSpc>
              <a:spcBef>
                <a:spcPts val="1200"/>
              </a:spcBef>
            </a:pPr>
            <a:endParaRPr lang="en-US"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NT Church Giving</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nSpc>
                <a:spcPct val="120000"/>
              </a:lnSpc>
              <a:spcBef>
                <a:spcPts val="1200"/>
              </a:spcBef>
            </a:pPr>
            <a:r>
              <a:rPr lang="en-US" dirty="0" smtClean="0">
                <a:effectLst>
                  <a:outerShdw blurRad="38100" dist="38100" dir="2700000" algn="tl">
                    <a:srgbClr val="000000">
                      <a:alpha val="43137"/>
                    </a:srgbClr>
                  </a:outerShdw>
                </a:effectLst>
              </a:rPr>
              <a:t>2 Corinthians Chapters 8 an 9</a:t>
            </a:r>
          </a:p>
          <a:p>
            <a:pPr lvl="1">
              <a:lnSpc>
                <a:spcPct val="120000"/>
              </a:lnSpc>
              <a:spcBef>
                <a:spcPts val="1200"/>
              </a:spcBef>
            </a:pPr>
            <a:r>
              <a:rPr lang="en-US" dirty="0" smtClean="0">
                <a:effectLst>
                  <a:outerShdw blurRad="38100" dist="38100" dir="2700000" algn="tl">
                    <a:srgbClr val="000000">
                      <a:alpha val="43137"/>
                    </a:srgbClr>
                  </a:outerShdw>
                </a:effectLst>
              </a:rPr>
              <a:t>8:1-9  A Pattern for Giving</a:t>
            </a:r>
          </a:p>
          <a:p>
            <a:pPr lvl="2">
              <a:lnSpc>
                <a:spcPct val="120000"/>
              </a:lnSpc>
              <a:spcBef>
                <a:spcPts val="1200"/>
              </a:spcBef>
            </a:pPr>
            <a:r>
              <a:rPr lang="en-US" dirty="0" smtClean="0">
                <a:effectLst>
                  <a:outerShdw blurRad="38100" dist="38100" dir="2700000" algn="tl">
                    <a:srgbClr val="000000">
                      <a:alpha val="43137"/>
                    </a:srgbClr>
                  </a:outerShdw>
                </a:effectLst>
              </a:rPr>
              <a:t>Macedonians (1-7)</a:t>
            </a:r>
          </a:p>
          <a:p>
            <a:pPr lvl="2">
              <a:lnSpc>
                <a:spcPct val="120000"/>
              </a:lnSpc>
              <a:spcBef>
                <a:spcPts val="1200"/>
              </a:spcBef>
            </a:pPr>
            <a:r>
              <a:rPr lang="en-US" dirty="0" smtClean="0">
                <a:effectLst>
                  <a:outerShdw blurRad="38100" dist="38100" dir="2700000" algn="tl">
                    <a:srgbClr val="000000">
                      <a:alpha val="43137"/>
                    </a:srgbClr>
                  </a:outerShdw>
                </a:effectLst>
              </a:rPr>
              <a:t>Jesus (8-9)</a:t>
            </a:r>
          </a:p>
          <a:p>
            <a:pPr lvl="1">
              <a:lnSpc>
                <a:spcPct val="120000"/>
              </a:lnSpc>
              <a:spcBef>
                <a:spcPts val="1200"/>
              </a:spcBef>
            </a:pPr>
            <a:r>
              <a:rPr lang="en-US" dirty="0" smtClean="0">
                <a:effectLst>
                  <a:outerShdw blurRad="38100" dist="38100" dir="2700000" algn="tl">
                    <a:srgbClr val="000000">
                      <a:alpha val="43137"/>
                    </a:srgbClr>
                  </a:outerShdw>
                </a:effectLst>
              </a:rPr>
              <a:t>8:10-15  A Purpose for Giving</a:t>
            </a:r>
          </a:p>
          <a:p>
            <a:pPr lvl="1">
              <a:lnSpc>
                <a:spcPct val="120000"/>
              </a:lnSpc>
              <a:spcBef>
                <a:spcPts val="1200"/>
              </a:spcBef>
            </a:pPr>
            <a:r>
              <a:rPr lang="en-US" dirty="0" smtClean="0">
                <a:effectLst>
                  <a:outerShdw blurRad="38100" dist="38100" dir="2700000" algn="tl">
                    <a:srgbClr val="000000">
                      <a:alpha val="43137"/>
                    </a:srgbClr>
                  </a:outerShdw>
                </a:effectLst>
              </a:rPr>
              <a:t>8:16-9:5 A Procedure for Giving</a:t>
            </a:r>
          </a:p>
          <a:p>
            <a:pPr lvl="1">
              <a:lnSpc>
                <a:spcPct val="120000"/>
              </a:lnSpc>
              <a:spcBef>
                <a:spcPts val="1200"/>
              </a:spcBef>
            </a:pPr>
            <a:r>
              <a:rPr lang="en-US" dirty="0" smtClean="0">
                <a:effectLst>
                  <a:outerShdw blurRad="38100" dist="38100" dir="2700000" algn="tl">
                    <a:srgbClr val="000000">
                      <a:alpha val="43137"/>
                    </a:srgbClr>
                  </a:outerShdw>
                </a:effectLst>
              </a:rPr>
              <a:t>9:6-15 A Promise for Giving</a:t>
            </a:r>
            <a:endParaRPr lang="en-US"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NT Church Giving</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nSpc>
                <a:spcPct val="120000"/>
              </a:lnSpc>
              <a:spcBef>
                <a:spcPts val="1200"/>
              </a:spcBef>
            </a:pPr>
            <a:r>
              <a:rPr lang="en-US" dirty="0" smtClean="0">
                <a:effectLst>
                  <a:outerShdw blurRad="38100" dist="38100" dir="2700000" algn="tl">
                    <a:srgbClr val="000000">
                      <a:alpha val="43137"/>
                    </a:srgbClr>
                  </a:outerShdw>
                </a:effectLst>
              </a:rPr>
              <a:t>8:1-7  A Pattern for Giving</a:t>
            </a:r>
          </a:p>
          <a:p>
            <a:pPr lvl="1">
              <a:lnSpc>
                <a:spcPct val="120000"/>
              </a:lnSpc>
              <a:spcBef>
                <a:spcPts val="1200"/>
              </a:spcBef>
            </a:pPr>
            <a:r>
              <a:rPr lang="en-US" dirty="0" smtClean="0">
                <a:effectLst>
                  <a:outerShdw blurRad="38100" dist="38100" dir="2700000" algn="tl">
                    <a:srgbClr val="000000">
                      <a:alpha val="43137"/>
                    </a:srgbClr>
                  </a:outerShdw>
                </a:effectLst>
              </a:rPr>
              <a:t>Always starts with the Grace of God</a:t>
            </a:r>
          </a:p>
          <a:p>
            <a:pPr lvl="1">
              <a:lnSpc>
                <a:spcPct val="120000"/>
              </a:lnSpc>
              <a:spcBef>
                <a:spcPts val="1200"/>
              </a:spcBef>
            </a:pPr>
            <a:r>
              <a:rPr lang="en-US" dirty="0" smtClean="0">
                <a:effectLst>
                  <a:outerShdw blurRad="38100" dist="38100" dir="2700000" algn="tl">
                    <a:srgbClr val="000000">
                      <a:alpha val="43137"/>
                    </a:srgbClr>
                  </a:outerShdw>
                </a:effectLst>
              </a:rPr>
              <a:t>Super-abounding liberality</a:t>
            </a:r>
          </a:p>
          <a:p>
            <a:pPr lvl="1">
              <a:lnSpc>
                <a:spcPct val="120000"/>
              </a:lnSpc>
              <a:spcBef>
                <a:spcPts val="1200"/>
              </a:spcBef>
            </a:pPr>
            <a:r>
              <a:rPr lang="en-US" dirty="0" smtClean="0">
                <a:effectLst>
                  <a:outerShdw blurRad="38100" dist="38100" dir="2700000" algn="tl">
                    <a:srgbClr val="000000">
                      <a:alpha val="43137"/>
                    </a:srgbClr>
                  </a:outerShdw>
                </a:effectLst>
              </a:rPr>
              <a:t>Willing of themselves – Voluntary</a:t>
            </a:r>
          </a:p>
          <a:p>
            <a:pPr lvl="1">
              <a:lnSpc>
                <a:spcPct val="120000"/>
              </a:lnSpc>
              <a:spcBef>
                <a:spcPts val="1200"/>
              </a:spcBef>
            </a:pPr>
            <a:r>
              <a:rPr lang="en-US" dirty="0" smtClean="0">
                <a:effectLst>
                  <a:outerShdw blurRad="38100" dist="38100" dir="2700000" algn="tl">
                    <a:srgbClr val="000000">
                      <a:alpha val="43137"/>
                    </a:srgbClr>
                  </a:outerShdw>
                </a:effectLst>
              </a:rPr>
              <a:t>Praying how to best serve and determining the will of God</a:t>
            </a:r>
          </a:p>
          <a:p>
            <a:pPr>
              <a:lnSpc>
                <a:spcPct val="120000"/>
              </a:lnSpc>
              <a:spcBef>
                <a:spcPts val="1200"/>
              </a:spcBef>
            </a:pPr>
            <a:r>
              <a:rPr lang="en-US" dirty="0" smtClean="0">
                <a:effectLst>
                  <a:outerShdw blurRad="38100" dist="38100" dir="2700000" algn="tl">
                    <a:srgbClr val="000000">
                      <a:alpha val="43137"/>
                    </a:srgbClr>
                  </a:outerShdw>
                </a:effectLst>
              </a:rPr>
              <a:t>Philippians 4:14-19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NT Church Giving</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42900" y="1752600"/>
            <a:ext cx="6172200" cy="7162800"/>
          </a:xfrm>
        </p:spPr>
        <p:txBody>
          <a:bodyPr>
            <a:noAutofit/>
          </a:bodyPr>
          <a:lstStyle/>
          <a:p>
            <a:pPr marL="0" indent="0">
              <a:lnSpc>
                <a:spcPct val="120000"/>
              </a:lnSpc>
              <a:spcBef>
                <a:spcPts val="1200"/>
              </a:spcBef>
              <a:buNone/>
            </a:pPr>
            <a:r>
              <a:rPr lang="en-US" sz="2200" dirty="0" smtClean="0">
                <a:effectLst>
                  <a:outerShdw blurRad="38100" dist="38100" dir="2700000" algn="tl">
                    <a:srgbClr val="000000">
                      <a:alpha val="43137"/>
                    </a:srgbClr>
                  </a:outerShdw>
                </a:effectLst>
              </a:rPr>
              <a:t>Paul was communicating to the Corinthians the wonderful act of Christian generosity from the Macedonian Churches.  That even though they themselves were impoverished, their desire to give toward the needs of others (the saints in Jerusalem) outweighed their own needs.  Their pattern for giving is a model for every individual (and church) for every generation…they first committed themselves to the Lord (by implication, prayer) before deciding what they would give.  And now that Titus is there with you, perhaps you Corinthians will consider your part in this matter (just as the Macedonians did)…a very nice way of </a:t>
            </a:r>
            <a:r>
              <a:rPr lang="en-US" sz="2200" u="sng" dirty="0" smtClean="0">
                <a:effectLst>
                  <a:outerShdw blurRad="38100" dist="38100" dir="2700000" algn="tl">
                    <a:srgbClr val="000000">
                      <a:alpha val="43137"/>
                    </a:srgbClr>
                  </a:outerShdw>
                </a:effectLst>
              </a:rPr>
              <a:t>presenting the need </a:t>
            </a:r>
            <a:r>
              <a:rPr lang="en-US" sz="2200" dirty="0" smtClean="0">
                <a:effectLst>
                  <a:outerShdw blurRad="38100" dist="38100" dir="2700000" algn="tl">
                    <a:srgbClr val="000000">
                      <a:alpha val="43137"/>
                    </a:srgbClr>
                  </a:outerShdw>
                </a:effectLst>
              </a:rPr>
              <a:t>to Christian believers for their own personal consideration (</a:t>
            </a:r>
            <a:r>
              <a:rPr lang="en-US" sz="2200" u="sng" dirty="0" smtClean="0">
                <a:effectLst>
                  <a:outerShdw blurRad="38100" dist="38100" dir="2700000" algn="tl">
                    <a:srgbClr val="000000">
                      <a:alpha val="43137"/>
                    </a:srgbClr>
                  </a:outerShdw>
                </a:effectLst>
              </a:rPr>
              <a:t>without emotional pressure</a:t>
            </a:r>
            <a:r>
              <a:rPr lang="en-US" sz="2200" dirty="0" smtClean="0">
                <a:effectLst>
                  <a:outerShdw blurRad="38100" dist="38100" dir="2700000" algn="tl">
                    <a:srgbClr val="000000">
                      <a:alpha val="43137"/>
                    </a:srgbClr>
                  </a:outerShdw>
                </a:effectLst>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NT Church Giving</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77500" lnSpcReduction="20000"/>
          </a:bodyPr>
          <a:lstStyle/>
          <a:p>
            <a:pPr>
              <a:lnSpc>
                <a:spcPct val="120000"/>
              </a:lnSpc>
              <a:spcBef>
                <a:spcPts val="1200"/>
              </a:spcBef>
            </a:pPr>
            <a:r>
              <a:rPr lang="en-US" sz="4100" dirty="0" smtClean="0">
                <a:effectLst>
                  <a:outerShdw blurRad="38100" dist="38100" dir="2700000" algn="tl">
                    <a:srgbClr val="000000">
                      <a:alpha val="43137"/>
                    </a:srgbClr>
                  </a:outerShdw>
                </a:effectLst>
              </a:rPr>
              <a:t>8:9  Jesus the Perfect Pattern</a:t>
            </a:r>
          </a:p>
          <a:p>
            <a:pPr lvl="1">
              <a:lnSpc>
                <a:spcPct val="120000"/>
              </a:lnSpc>
              <a:spcBef>
                <a:spcPts val="1200"/>
              </a:spcBef>
            </a:pPr>
            <a:r>
              <a:rPr lang="en-US" dirty="0" smtClean="0">
                <a:effectLst>
                  <a:outerShdw blurRad="38100" dist="38100" dir="2700000" algn="tl">
                    <a:srgbClr val="000000">
                      <a:alpha val="43137"/>
                    </a:srgbClr>
                  </a:outerShdw>
                </a:effectLst>
              </a:rPr>
              <a:t>“For ye know the grace of our Lord Jesus Christ, that, though he was rich, yet for your sakes he became poor, that ye through his poverty might be rich. “</a:t>
            </a:r>
          </a:p>
          <a:p>
            <a:pPr lvl="1">
              <a:lnSpc>
                <a:spcPct val="120000"/>
              </a:lnSpc>
              <a:spcBef>
                <a:spcPts val="1200"/>
              </a:spcBef>
            </a:pPr>
            <a:r>
              <a:rPr lang="en-US" dirty="0" smtClean="0">
                <a:effectLst>
                  <a:outerShdw blurRad="38100" dist="38100" dir="2700000" algn="tl">
                    <a:srgbClr val="000000">
                      <a:alpha val="43137"/>
                    </a:srgbClr>
                  </a:outerShdw>
                </a:effectLst>
              </a:rPr>
              <a:t>Paul’s communication about giving was not a command!  But rather he was merely reminding them that this was an opportunity for them to demonstrate in a tangible way their Christian love…modeling the perfect pattern of the Lord Jesus.  Although He was very rich, He considered Himself to be poor (indigent; a beggar); so that through His poverty (through the giving of His wealth to us); we might become rich…a life for a life!  Jesus is the ultimate sacrifice.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NT Church Giving</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70000" lnSpcReduction="20000"/>
          </a:bodyPr>
          <a:lstStyle/>
          <a:p>
            <a:pPr>
              <a:lnSpc>
                <a:spcPct val="120000"/>
              </a:lnSpc>
              <a:spcBef>
                <a:spcPts val="1200"/>
              </a:spcBef>
            </a:pPr>
            <a:r>
              <a:rPr lang="en-US" sz="4600" dirty="0" smtClean="0">
                <a:effectLst>
                  <a:outerShdw blurRad="38100" dist="38100" dir="2700000" algn="tl">
                    <a:srgbClr val="000000">
                      <a:alpha val="43137"/>
                    </a:srgbClr>
                  </a:outerShdw>
                </a:effectLst>
              </a:rPr>
              <a:t>8:10-15  A Purpose for Giving</a:t>
            </a:r>
          </a:p>
          <a:p>
            <a:pPr lvl="1">
              <a:lnSpc>
                <a:spcPct val="120000"/>
              </a:lnSpc>
              <a:spcBef>
                <a:spcPts val="1200"/>
              </a:spcBef>
            </a:pPr>
            <a:r>
              <a:rPr lang="en-US" dirty="0" smtClean="0">
                <a:effectLst>
                  <a:outerShdw blurRad="38100" dist="38100" dir="2700000" algn="tl">
                    <a:srgbClr val="000000">
                      <a:alpha val="43137"/>
                    </a:srgbClr>
                  </a:outerShdw>
                </a:effectLst>
              </a:rPr>
              <a:t>V.14 “But by an </a:t>
            </a:r>
            <a:r>
              <a:rPr lang="en-US" u="sng" dirty="0" smtClean="0">
                <a:effectLst>
                  <a:outerShdw blurRad="38100" dist="38100" dir="2700000" algn="tl">
                    <a:srgbClr val="000000">
                      <a:alpha val="43137"/>
                    </a:srgbClr>
                  </a:outerShdw>
                </a:effectLst>
              </a:rPr>
              <a:t>equality</a:t>
            </a:r>
            <a:r>
              <a:rPr lang="en-US" dirty="0" smtClean="0">
                <a:effectLst>
                  <a:outerShdw blurRad="38100" dist="38100" dir="2700000" algn="tl">
                    <a:srgbClr val="000000">
                      <a:alpha val="43137"/>
                    </a:srgbClr>
                  </a:outerShdw>
                </a:effectLst>
              </a:rPr>
              <a:t>, that now at this time your abundance may be a supply for their want, that their abundance also may be a supply for your want: that there may be equality:”</a:t>
            </a:r>
          </a:p>
          <a:p>
            <a:pPr lvl="1">
              <a:lnSpc>
                <a:spcPct val="120000"/>
              </a:lnSpc>
              <a:spcBef>
                <a:spcPts val="1200"/>
              </a:spcBef>
            </a:pPr>
            <a:r>
              <a:rPr lang="en-US" dirty="0" smtClean="0">
                <a:effectLst>
                  <a:outerShdw blurRad="38100" dist="38100" dir="2700000" algn="tl">
                    <a:srgbClr val="000000">
                      <a:alpha val="43137"/>
                    </a:srgbClr>
                  </a:outerShdw>
                </a:effectLst>
              </a:rPr>
              <a:t>Paul now addresses the purpose for giving.  He is reminding them that a year ago they had a willingness to give.  Now is the time to make that previous willingness a reality.  But he reminds them of a very important principle (v.12); that there must be a continued willingness and </a:t>
            </a:r>
            <a:r>
              <a:rPr lang="en-US" u="sng" dirty="0" smtClean="0">
                <a:effectLst>
                  <a:outerShdw blurRad="38100" dist="38100" dir="2700000" algn="tl">
                    <a:srgbClr val="000000">
                      <a:alpha val="43137"/>
                    </a:srgbClr>
                  </a:outerShdw>
                </a:effectLst>
              </a:rPr>
              <a:t>only as the Lord has made you able</a:t>
            </a:r>
            <a:r>
              <a:rPr lang="en-US" dirty="0" smtClean="0">
                <a:effectLst>
                  <a:outerShdw blurRad="38100" dist="38100" dir="2700000" algn="tl">
                    <a:srgbClr val="000000">
                      <a:alpha val="43137"/>
                    </a:srgbClr>
                  </a:outerShdw>
                </a:effectLst>
              </a:rPr>
              <a:t> (not from what you do not have).  This is so that there is </a:t>
            </a:r>
            <a:r>
              <a:rPr lang="en-US" u="sng" dirty="0" smtClean="0">
                <a:effectLst>
                  <a:outerShdw blurRad="38100" dist="38100" dir="2700000" algn="tl">
                    <a:srgbClr val="000000">
                      <a:alpha val="43137"/>
                    </a:srgbClr>
                  </a:outerShdw>
                </a:effectLst>
              </a:rPr>
              <a:t>equality</a:t>
            </a:r>
            <a:r>
              <a:rPr lang="en-US" dirty="0" smtClean="0">
                <a:effectLst>
                  <a:outerShdw blurRad="38100" dist="38100" dir="2700000" algn="tl">
                    <a:srgbClr val="000000">
                      <a:alpha val="43137"/>
                    </a:srgbClr>
                  </a:outerShdw>
                </a:effectLst>
              </a:rPr>
              <a:t>…no one is burdened with the magnitude of having to provide for a need and that once given everyone was provided for (just enough).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NT Church Giving</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nSpc>
                <a:spcPct val="120000"/>
              </a:lnSpc>
              <a:spcBef>
                <a:spcPts val="1200"/>
              </a:spcBef>
            </a:pPr>
            <a:r>
              <a:rPr lang="en-US" dirty="0" smtClean="0">
                <a:effectLst>
                  <a:outerShdw blurRad="38100" dist="38100" dir="2700000" algn="tl">
                    <a:srgbClr val="000000">
                      <a:alpha val="43137"/>
                    </a:srgbClr>
                  </a:outerShdw>
                </a:effectLst>
              </a:rPr>
              <a:t>8:16-9:5 A Procedure for Giving</a:t>
            </a:r>
          </a:p>
          <a:p>
            <a:pPr lvl="1">
              <a:lnSpc>
                <a:spcPct val="120000"/>
              </a:lnSpc>
              <a:spcBef>
                <a:spcPts val="1200"/>
              </a:spcBef>
            </a:pPr>
            <a:r>
              <a:rPr lang="en-US" dirty="0" smtClean="0">
                <a:effectLst>
                  <a:outerShdw blurRad="38100" dist="38100" dir="2700000" algn="tl">
                    <a:srgbClr val="000000">
                      <a:alpha val="43137"/>
                    </a:srgbClr>
                  </a:outerShdw>
                </a:effectLst>
              </a:rPr>
              <a:t>Gifts are entrusted to faithful men</a:t>
            </a:r>
          </a:p>
          <a:p>
            <a:pPr lvl="2">
              <a:lnSpc>
                <a:spcPct val="120000"/>
              </a:lnSpc>
              <a:spcBef>
                <a:spcPts val="1200"/>
              </a:spcBef>
            </a:pPr>
            <a:r>
              <a:rPr lang="en-US" dirty="0" smtClean="0">
                <a:effectLst>
                  <a:outerShdw blurRad="38100" dist="38100" dir="2700000" algn="tl">
                    <a:srgbClr val="000000">
                      <a:alpha val="43137"/>
                    </a:srgbClr>
                  </a:outerShdw>
                </a:effectLst>
              </a:rPr>
              <a:t>Titus and the other ‘brother’</a:t>
            </a:r>
          </a:p>
          <a:p>
            <a:pPr lvl="1">
              <a:lnSpc>
                <a:spcPct val="120000"/>
              </a:lnSpc>
              <a:spcBef>
                <a:spcPts val="1200"/>
              </a:spcBef>
            </a:pPr>
            <a:r>
              <a:rPr lang="en-US" dirty="0" smtClean="0">
                <a:effectLst>
                  <a:outerShdw blurRad="38100" dist="38100" dir="2700000" algn="tl">
                    <a:srgbClr val="000000">
                      <a:alpha val="43137"/>
                    </a:srgbClr>
                  </a:outerShdw>
                </a:effectLst>
              </a:rPr>
              <a:t>Always a plurality (safety)</a:t>
            </a:r>
          </a:p>
          <a:p>
            <a:pPr lvl="1">
              <a:lnSpc>
                <a:spcPct val="120000"/>
              </a:lnSpc>
              <a:spcBef>
                <a:spcPts val="1200"/>
              </a:spcBef>
            </a:pPr>
            <a:r>
              <a:rPr lang="en-US" dirty="0" smtClean="0">
                <a:effectLst>
                  <a:outerShdw blurRad="38100" dist="38100" dir="2700000" algn="tl">
                    <a:srgbClr val="000000">
                      <a:alpha val="43137"/>
                    </a:srgbClr>
                  </a:outerShdw>
                </a:effectLst>
              </a:rPr>
              <a:t>It is OK to keep reminding the Saints (and only Saints) of the needs</a:t>
            </a:r>
            <a:endParaRPr lang="en-US"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NT Church Giving</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a:bodyPr>
          <a:lstStyle/>
          <a:p>
            <a:pPr>
              <a:lnSpc>
                <a:spcPct val="120000"/>
              </a:lnSpc>
              <a:spcBef>
                <a:spcPts val="1200"/>
              </a:spcBef>
            </a:pPr>
            <a:r>
              <a:rPr lang="en-US" dirty="0" smtClean="0">
                <a:effectLst>
                  <a:outerShdw blurRad="38100" dist="38100" dir="2700000" algn="tl">
                    <a:srgbClr val="000000">
                      <a:alpha val="43137"/>
                    </a:srgbClr>
                  </a:outerShdw>
                </a:effectLst>
              </a:rPr>
              <a:t>9:6-15 A Promise for Giving</a:t>
            </a:r>
          </a:p>
          <a:p>
            <a:pPr lvl="1">
              <a:lnSpc>
                <a:spcPct val="120000"/>
              </a:lnSpc>
              <a:spcBef>
                <a:spcPts val="1200"/>
              </a:spcBef>
            </a:pPr>
            <a:r>
              <a:rPr lang="en-US" dirty="0" smtClean="0">
                <a:effectLst>
                  <a:outerShdw blurRad="38100" dist="38100" dir="2700000" algn="tl">
                    <a:srgbClr val="000000">
                      <a:alpha val="43137"/>
                    </a:srgbClr>
                  </a:outerShdw>
                </a:effectLst>
              </a:rPr>
              <a:t>Sowing and Reaping (sparingly vs. bountifully)</a:t>
            </a:r>
          </a:p>
          <a:p>
            <a:pPr lvl="1">
              <a:lnSpc>
                <a:spcPct val="120000"/>
              </a:lnSpc>
              <a:spcBef>
                <a:spcPts val="1200"/>
              </a:spcBef>
            </a:pPr>
            <a:r>
              <a:rPr lang="en-US" dirty="0" smtClean="0">
                <a:effectLst>
                  <a:outerShdw blurRad="38100" dist="38100" dir="2700000" algn="tl">
                    <a:srgbClr val="000000">
                      <a:alpha val="43137"/>
                    </a:srgbClr>
                  </a:outerShdw>
                </a:effectLst>
              </a:rPr>
              <a:t>Give as your heart directs (not grudgingly or under compulsion)</a:t>
            </a:r>
          </a:p>
          <a:p>
            <a:pPr lvl="1">
              <a:lnSpc>
                <a:spcPct val="120000"/>
              </a:lnSpc>
              <a:spcBef>
                <a:spcPts val="1200"/>
              </a:spcBef>
            </a:pPr>
            <a:r>
              <a:rPr lang="en-US" dirty="0" smtClean="0">
                <a:effectLst>
                  <a:outerShdw blurRad="38100" dist="38100" dir="2700000" algn="tl">
                    <a:srgbClr val="000000">
                      <a:alpha val="43137"/>
                    </a:srgbClr>
                  </a:outerShdw>
                </a:effectLst>
              </a:rPr>
              <a:t>God loves a cheerful (hilarious) giver</a:t>
            </a:r>
          </a:p>
          <a:p>
            <a:pPr lvl="1">
              <a:lnSpc>
                <a:spcPct val="120000"/>
              </a:lnSpc>
              <a:spcBef>
                <a:spcPts val="1200"/>
              </a:spcBef>
            </a:pPr>
            <a:r>
              <a:rPr lang="en-US" dirty="0" smtClean="0">
                <a:effectLst>
                  <a:outerShdw blurRad="38100" dist="38100" dir="2700000" algn="tl">
                    <a:srgbClr val="000000">
                      <a:alpha val="43137"/>
                    </a:srgbClr>
                  </a:outerShdw>
                </a:effectLst>
              </a:rPr>
              <a:t>Increased thankfulness (v.12)</a:t>
            </a:r>
          </a:p>
          <a:p>
            <a:pPr lvl="1">
              <a:lnSpc>
                <a:spcPct val="120000"/>
              </a:lnSpc>
              <a:spcBef>
                <a:spcPts val="1200"/>
              </a:spcBef>
            </a:pPr>
            <a:r>
              <a:rPr lang="en-US" dirty="0" smtClean="0">
                <a:effectLst>
                  <a:outerShdw blurRad="38100" dist="38100" dir="2700000" algn="tl">
                    <a:srgbClr val="000000">
                      <a:alpha val="43137"/>
                    </a:srgbClr>
                  </a:outerShdw>
                </a:effectLst>
              </a:rPr>
              <a:t>God and the Gospel are glorified (v.13-14)</a:t>
            </a:r>
          </a:p>
          <a:p>
            <a:pPr>
              <a:lnSpc>
                <a:spcPct val="120000"/>
              </a:lnSpc>
              <a:spcBef>
                <a:spcPts val="1200"/>
              </a:spcBef>
            </a:pPr>
            <a:r>
              <a:rPr lang="en-US" dirty="0" smtClean="0">
                <a:effectLst>
                  <a:outerShdw blurRad="38100" dist="38100" dir="2700000" algn="tl">
                    <a:srgbClr val="000000">
                      <a:alpha val="43137"/>
                    </a:srgbClr>
                  </a:outerShdw>
                </a:effectLst>
              </a:rPr>
              <a:t>No one can out-give God!</a:t>
            </a:r>
            <a:endParaRPr lang="en-US"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NT Church Giving</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nSpc>
                <a:spcPct val="120000"/>
              </a:lnSpc>
              <a:spcBef>
                <a:spcPts val="1200"/>
              </a:spcBef>
            </a:pPr>
            <a:r>
              <a:rPr lang="en-US" dirty="0" smtClean="0">
                <a:effectLst>
                  <a:outerShdw blurRad="38100" dist="38100" dir="2700000" algn="tl">
                    <a:srgbClr val="000000">
                      <a:alpha val="43137"/>
                    </a:srgbClr>
                  </a:outerShdw>
                </a:effectLst>
              </a:rPr>
              <a:t>It is a matter of the Heart!</a:t>
            </a:r>
          </a:p>
          <a:p>
            <a:pPr lvl="1">
              <a:lnSpc>
                <a:spcPct val="120000"/>
              </a:lnSpc>
              <a:spcBef>
                <a:spcPts val="1200"/>
              </a:spcBef>
            </a:pPr>
            <a:r>
              <a:rPr lang="en-US" dirty="0" smtClean="0">
                <a:effectLst>
                  <a:outerShdw blurRad="38100" dist="38100" dir="2700000" algn="tl">
                    <a:srgbClr val="000000">
                      <a:alpha val="43137"/>
                    </a:srgbClr>
                  </a:outerShdw>
                </a:effectLst>
              </a:rPr>
              <a:t>Personal</a:t>
            </a:r>
          </a:p>
          <a:p>
            <a:pPr lvl="1">
              <a:lnSpc>
                <a:spcPct val="120000"/>
              </a:lnSpc>
              <a:spcBef>
                <a:spcPts val="1200"/>
              </a:spcBef>
            </a:pPr>
            <a:r>
              <a:rPr lang="en-US" dirty="0" smtClean="0">
                <a:effectLst>
                  <a:outerShdw blurRad="38100" dist="38100" dir="2700000" algn="tl">
                    <a:srgbClr val="000000">
                      <a:alpha val="43137"/>
                    </a:srgbClr>
                  </a:outerShdw>
                </a:effectLst>
              </a:rPr>
              <a:t>Free-Will</a:t>
            </a:r>
          </a:p>
          <a:p>
            <a:pPr>
              <a:lnSpc>
                <a:spcPct val="120000"/>
              </a:lnSpc>
              <a:spcBef>
                <a:spcPts val="1200"/>
              </a:spcBef>
            </a:pPr>
            <a:r>
              <a:rPr lang="en-US" dirty="0" smtClean="0">
                <a:effectLst>
                  <a:outerShdw blurRad="38100" dist="38100" dir="2700000" algn="tl">
                    <a:srgbClr val="000000">
                      <a:alpha val="43137"/>
                    </a:srgbClr>
                  </a:outerShdw>
                </a:effectLst>
              </a:rPr>
              <a:t>According to what you have</a:t>
            </a:r>
          </a:p>
          <a:p>
            <a:pPr lvl="1">
              <a:lnSpc>
                <a:spcPct val="120000"/>
              </a:lnSpc>
              <a:spcBef>
                <a:spcPts val="1200"/>
              </a:spcBef>
            </a:pPr>
            <a:r>
              <a:rPr lang="en-US" dirty="0" smtClean="0">
                <a:effectLst>
                  <a:outerShdw blurRad="38100" dist="38100" dir="2700000" algn="tl">
                    <a:srgbClr val="000000">
                      <a:alpha val="43137"/>
                    </a:srgbClr>
                  </a:outerShdw>
                </a:effectLst>
              </a:rPr>
              <a:t>Not what you do not have!</a:t>
            </a:r>
          </a:p>
          <a:p>
            <a:pPr lvl="1">
              <a:lnSpc>
                <a:spcPct val="120000"/>
              </a:lnSpc>
              <a:spcBef>
                <a:spcPts val="1200"/>
              </a:spcBef>
            </a:pPr>
            <a:endParaRPr lang="en-US"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10658</TotalTime>
  <Words>1211</Words>
  <Application>Microsoft Office PowerPoint</Application>
  <PresentationFormat>On-screen Show (4:3)</PresentationFormat>
  <Paragraphs>146</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Scripture ‘Potpourri’</vt:lpstr>
      <vt:lpstr>Acts 2:42</vt:lpstr>
      <vt:lpstr>Fellowship</vt:lpstr>
      <vt:lpstr>Prayers</vt:lpstr>
      <vt:lpstr>Scripture Guide</vt:lpstr>
      <vt:lpstr>Scripture Guide</vt:lpstr>
      <vt:lpstr>Scripture Guide</vt:lpstr>
      <vt:lpstr>Scripture Guide</vt:lpstr>
      <vt:lpstr>NT Church Giving</vt:lpstr>
      <vt:lpstr>NT Church Giving</vt:lpstr>
      <vt:lpstr>NT Church Giving</vt:lpstr>
      <vt:lpstr>NT Church Giving</vt:lpstr>
      <vt:lpstr>NT Church Giving</vt:lpstr>
      <vt:lpstr>NT Church Giving</vt:lpstr>
      <vt:lpstr>NT Church Giving</vt:lpstr>
      <vt:lpstr>NT Church Giving</vt:lpstr>
      <vt:lpstr>NT Church Giving</vt:lpstr>
      <vt:lpstr>NT Church Giving</vt:lpstr>
      <vt:lpstr>NT Church Giving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Rich</dc:creator>
  <cp:lastModifiedBy>Rich</cp:lastModifiedBy>
  <cp:revision>172</cp:revision>
  <dcterms:created xsi:type="dcterms:W3CDTF">2012-12-15T11:52:39Z</dcterms:created>
  <dcterms:modified xsi:type="dcterms:W3CDTF">2013-10-07T11:25:37Z</dcterms:modified>
</cp:coreProperties>
</file>